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 id="2147483676" r:id="rId3"/>
  </p:sldMasterIdLst>
  <p:sldIdLst>
    <p:sldId id="256" r:id="rId4"/>
    <p:sldId id="264" r:id="rId5"/>
    <p:sldId id="265" r:id="rId6"/>
    <p:sldId id="271" r:id="rId7"/>
    <p:sldId id="319" r:id="rId8"/>
    <p:sldId id="269" r:id="rId9"/>
    <p:sldId id="268" r:id="rId10"/>
    <p:sldId id="289" r:id="rId11"/>
    <p:sldId id="267" r:id="rId12"/>
    <p:sldId id="276" r:id="rId13"/>
    <p:sldId id="291" r:id="rId14"/>
    <p:sldId id="277" r:id="rId15"/>
    <p:sldId id="274" r:id="rId16"/>
    <p:sldId id="320" r:id="rId17"/>
    <p:sldId id="321" r:id="rId18"/>
    <p:sldId id="322" r:id="rId19"/>
    <p:sldId id="323" r:id="rId20"/>
    <p:sldId id="324" r:id="rId21"/>
    <p:sldId id="325" r:id="rId22"/>
    <p:sldId id="326" r:id="rId23"/>
    <p:sldId id="327" r:id="rId24"/>
    <p:sldId id="328" r:id="rId25"/>
    <p:sldId id="329" r:id="rId26"/>
    <p:sldId id="330" r:id="rId27"/>
    <p:sldId id="293" r:id="rId28"/>
    <p:sldId id="294" r:id="rId29"/>
    <p:sldId id="295" r:id="rId30"/>
    <p:sldId id="292" r:id="rId31"/>
    <p:sldId id="296" r:id="rId32"/>
    <p:sldId id="304" r:id="rId33"/>
    <p:sldId id="309" r:id="rId34"/>
    <p:sldId id="299" r:id="rId35"/>
    <p:sldId id="306" r:id="rId36"/>
    <p:sldId id="312" r:id="rId37"/>
    <p:sldId id="332" r:id="rId38"/>
    <p:sldId id="333" r:id="rId39"/>
    <p:sldId id="334" r:id="rId40"/>
    <p:sldId id="335" r:id="rId41"/>
    <p:sldId id="336" r:id="rId42"/>
    <p:sldId id="337" r:id="rId43"/>
    <p:sldId id="338" r:id="rId44"/>
    <p:sldId id="339" r:id="rId45"/>
    <p:sldId id="340" r:id="rId46"/>
    <p:sldId id="341" r:id="rId47"/>
    <p:sldId id="331" r:id="rId4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9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4" autoAdjust="0"/>
    <p:restoredTop sz="95352" autoAdjust="0"/>
  </p:normalViewPr>
  <p:slideViewPr>
    <p:cSldViewPr snapToGrid="0" snapToObjects="1">
      <p:cViewPr varScale="1">
        <p:scale>
          <a:sx n="108" d="100"/>
          <a:sy n="108" d="100"/>
        </p:scale>
        <p:origin x="43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0179" y="4231322"/>
            <a:ext cx="7717055" cy="706437"/>
          </a:xfrm>
          <a:prstGeom prst="rect">
            <a:avLst/>
          </a:prstGeom>
        </p:spPr>
        <p:txBody>
          <a:bodyPr anchor="b"/>
          <a:lstStyle>
            <a:lvl1pPr algn="ctr">
              <a:defRPr sz="4000" b="1" i="0">
                <a:solidFill>
                  <a:srgbClr val="0069AA"/>
                </a:solidFill>
                <a:latin typeface="Arial" charset="0"/>
                <a:ea typeface="Arial" charset="0"/>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259706" y="5113204"/>
            <a:ext cx="6858000" cy="411697"/>
          </a:xfrm>
          <a:prstGeom prst="rect">
            <a:avLst/>
          </a:prstGeom>
        </p:spPr>
        <p:txBody>
          <a:bodyPr/>
          <a:lstStyle>
            <a:lvl1pPr marL="0" indent="0" algn="ctr">
              <a:buNone/>
              <a:defRPr sz="2400" b="0" i="1">
                <a:solidFill>
                  <a:srgbClr val="0069AA"/>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1500043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3896" y="268872"/>
            <a:ext cx="8168840" cy="460449"/>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97223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67357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00475" y="457200"/>
            <a:ext cx="4629150" cy="54117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204184"/>
            <a:ext cx="2949575" cy="3664803"/>
          </a:xfrm>
        </p:spPr>
        <p:txBody>
          <a:bodyPr/>
          <a:lstStyle>
            <a:lvl1pPr marL="0" indent="0">
              <a:buNone/>
              <a:defRPr sz="1600" b="0" i="0">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843552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27567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20753983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89180560"/>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93896" y="268873"/>
            <a:ext cx="8168840" cy="376020"/>
          </a:xfrm>
          <a:prstGeom prst="rect">
            <a:avLst/>
          </a:prstGeom>
        </p:spPr>
        <p:txBody>
          <a:bodyPr vert="horz" lIns="91440" tIns="45720" rIns="91440" bIns="45720" rtlCol="0" anchor="ctr">
            <a:noAutofit/>
          </a:bodyPr>
          <a:lstStyle/>
          <a:p>
            <a:r>
              <a:rPr lang="en-US" smtClean="0"/>
              <a:t>Click to edit Master title style</a:t>
            </a:r>
            <a:endParaRPr lang="en-US"/>
          </a:p>
        </p:txBody>
      </p:sp>
      <p:sp>
        <p:nvSpPr>
          <p:cNvPr id="3" name="Text Placeholder 2"/>
          <p:cNvSpPr>
            <a:spLocks noGrp="1"/>
          </p:cNvSpPr>
          <p:nvPr>
            <p:ph type="body" idx="1"/>
          </p:nvPr>
        </p:nvSpPr>
        <p:spPr>
          <a:xfrm>
            <a:off x="493895" y="1002506"/>
            <a:ext cx="8168841" cy="50806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74825797"/>
      </p:ext>
    </p:extLst>
  </p:cSld>
  <p:clrMap bg1="lt1" tx1="dk1" bg2="lt2" tx2="dk2" accent1="accent1" accent2="accent2" accent3="accent3" accent4="accent4" accent5="accent5" accent6="accent6" hlink="hlink" folHlink="folHlink"/>
  <p:sldLayoutIdLst>
    <p:sldLayoutId id="2147483664" r:id="rId1"/>
  </p:sldLayoutIdLst>
  <p:txStyles>
    <p:titleStyle>
      <a:lvl1pPr algn="l" defTabSz="914400" rtl="0" eaLnBrk="1" latinLnBrk="0" hangingPunct="1">
        <a:lnSpc>
          <a:spcPct val="90000"/>
        </a:lnSpc>
        <a:spcBef>
          <a:spcPct val="0"/>
        </a:spcBef>
        <a:buNone/>
        <a:defRPr sz="4000" b="1" i="0" kern="1200">
          <a:solidFill>
            <a:srgbClr val="0069AA"/>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93896" y="268872"/>
            <a:ext cx="8168840" cy="462647"/>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93895" y="1002506"/>
            <a:ext cx="8168841" cy="50806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756796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txStyles>
    <p:titleStyle>
      <a:lvl1pPr algn="l" defTabSz="914400" rtl="0" eaLnBrk="1" latinLnBrk="0" hangingPunct="1">
        <a:lnSpc>
          <a:spcPct val="90000"/>
        </a:lnSpc>
        <a:spcBef>
          <a:spcPct val="0"/>
        </a:spcBef>
        <a:buNone/>
        <a:defRPr sz="4000" b="1" i="0" kern="1200">
          <a:solidFill>
            <a:srgbClr val="0069AA"/>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wikihow.com/Defuse-an-Argument#_note-5" TargetMode="External"/><Relationship Id="rId2" Type="http://schemas.openxmlformats.org/officeDocument/2006/relationships/hyperlink" Target="https://www.wikihow.com/Actively-Listen" TargetMode="Externa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333" y="4256404"/>
            <a:ext cx="8654810" cy="706437"/>
          </a:xfrm>
        </p:spPr>
        <p:txBody>
          <a:bodyPr/>
          <a:lstStyle/>
          <a:p>
            <a:r>
              <a:rPr lang="en-US" dirty="0" smtClean="0"/>
              <a:t>Managing &amp; Evaluating Staff</a:t>
            </a:r>
            <a:endParaRPr lang="en-US" dirty="0"/>
          </a:p>
        </p:txBody>
      </p:sp>
      <p:sp>
        <p:nvSpPr>
          <p:cNvPr id="3" name="Subtitle 2"/>
          <p:cNvSpPr>
            <a:spLocks noGrp="1"/>
          </p:cNvSpPr>
          <p:nvPr>
            <p:ph type="subTitle" idx="1"/>
          </p:nvPr>
        </p:nvSpPr>
        <p:spPr>
          <a:xfrm>
            <a:off x="380268" y="5311616"/>
            <a:ext cx="8616875" cy="411697"/>
          </a:xfrm>
        </p:spPr>
        <p:txBody>
          <a:bodyPr/>
          <a:lstStyle/>
          <a:p>
            <a:r>
              <a:rPr lang="en-US" dirty="0" smtClean="0"/>
              <a:t>Presenter:</a:t>
            </a:r>
          </a:p>
          <a:p>
            <a:r>
              <a:rPr lang="en-US" dirty="0" smtClean="0"/>
              <a:t>Jamie C Sprague, Human Resources Associate Director</a:t>
            </a:r>
          </a:p>
          <a:p>
            <a:r>
              <a:rPr lang="en-US" sz="1800" dirty="0" smtClean="0"/>
              <a:t>October 2, 2017</a:t>
            </a:r>
          </a:p>
        </p:txBody>
      </p:sp>
    </p:spTree>
    <p:extLst>
      <p:ext uri="{BB962C8B-B14F-4D97-AF65-F5344CB8AC3E}">
        <p14:creationId xmlns:p14="http://schemas.microsoft.com/office/powerpoint/2010/main" val="950040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569" y="268872"/>
            <a:ext cx="5417507" cy="460449"/>
          </a:xfrm>
        </p:spPr>
        <p:txBody>
          <a:bodyPr/>
          <a:lstStyle/>
          <a:p>
            <a:r>
              <a:rPr lang="en-US" dirty="0"/>
              <a:t>Avoid Biased Ratings</a:t>
            </a:r>
          </a:p>
        </p:txBody>
      </p:sp>
      <p:sp>
        <p:nvSpPr>
          <p:cNvPr id="4" name="Rectangle 3"/>
          <p:cNvSpPr/>
          <p:nvPr/>
        </p:nvSpPr>
        <p:spPr>
          <a:xfrm>
            <a:off x="408791" y="824984"/>
            <a:ext cx="7917628" cy="6050887"/>
          </a:xfrm>
          <a:prstGeom prst="rect">
            <a:avLst/>
          </a:prstGeom>
        </p:spPr>
        <p:txBody>
          <a:bodyPr wrap="square">
            <a:spAutoFit/>
          </a:bodyPr>
          <a:lstStyle/>
          <a:p>
            <a:pPr algn="ctr">
              <a:lnSpc>
                <a:spcPct val="80000"/>
              </a:lnSpc>
              <a:buClr>
                <a:srgbClr val="FFFF66"/>
              </a:buClr>
            </a:pPr>
            <a:r>
              <a:rPr lang="en-US" altLang="en-US" sz="2400" b="1" dirty="0" smtClean="0"/>
              <a:t>Excessive Leniency</a:t>
            </a:r>
          </a:p>
          <a:p>
            <a:pPr>
              <a:lnSpc>
                <a:spcPct val="80000"/>
              </a:lnSpc>
              <a:buClr>
                <a:srgbClr val="FFFF66"/>
              </a:buClr>
            </a:pPr>
            <a:endParaRPr lang="en-US" altLang="en-US" sz="2400" dirty="0"/>
          </a:p>
          <a:p>
            <a:pPr algn="ctr">
              <a:lnSpc>
                <a:spcPct val="80000"/>
              </a:lnSpc>
              <a:buClr>
                <a:srgbClr val="FFFF66"/>
              </a:buClr>
            </a:pPr>
            <a:r>
              <a:rPr lang="en-US" altLang="en-US" sz="2400" b="1" dirty="0" smtClean="0"/>
              <a:t>Excessive Severity</a:t>
            </a:r>
          </a:p>
          <a:p>
            <a:pPr algn="ctr">
              <a:lnSpc>
                <a:spcPct val="80000"/>
              </a:lnSpc>
              <a:buClr>
                <a:srgbClr val="FFFF66"/>
              </a:buClr>
            </a:pPr>
            <a:endParaRPr lang="en-US" altLang="en-US" sz="2400" b="1" dirty="0"/>
          </a:p>
          <a:p>
            <a:pPr algn="ctr">
              <a:lnSpc>
                <a:spcPct val="80000"/>
              </a:lnSpc>
              <a:buClr>
                <a:srgbClr val="FFFF66"/>
              </a:buClr>
            </a:pPr>
            <a:r>
              <a:rPr lang="en-US" altLang="en-US" sz="2400" b="1" dirty="0" smtClean="0"/>
              <a:t>Similar-to-me Bias</a:t>
            </a:r>
          </a:p>
          <a:p>
            <a:pPr algn="ctr">
              <a:lnSpc>
                <a:spcPct val="80000"/>
              </a:lnSpc>
              <a:buClr>
                <a:srgbClr val="FFFF66"/>
              </a:buClr>
            </a:pPr>
            <a:endParaRPr lang="en-US" altLang="en-US" sz="2400" b="1" dirty="0"/>
          </a:p>
          <a:p>
            <a:pPr algn="ctr">
              <a:lnSpc>
                <a:spcPct val="80000"/>
              </a:lnSpc>
              <a:buClr>
                <a:srgbClr val="FFFF66"/>
              </a:buClr>
            </a:pPr>
            <a:r>
              <a:rPr lang="en-US" altLang="en-US" sz="2400" b="1" dirty="0" smtClean="0"/>
              <a:t>Opportunity Bias</a:t>
            </a:r>
          </a:p>
          <a:p>
            <a:pPr algn="ctr">
              <a:lnSpc>
                <a:spcPct val="80000"/>
              </a:lnSpc>
              <a:buClr>
                <a:srgbClr val="FFFF66"/>
              </a:buClr>
            </a:pPr>
            <a:endParaRPr lang="en-US" altLang="en-US" sz="2400" dirty="0"/>
          </a:p>
          <a:p>
            <a:pPr algn="ctr">
              <a:lnSpc>
                <a:spcPct val="80000"/>
              </a:lnSpc>
              <a:buClr>
                <a:srgbClr val="FFFF66"/>
              </a:buClr>
            </a:pPr>
            <a:r>
              <a:rPr lang="en-US" altLang="en-US" sz="2400" b="1" dirty="0" smtClean="0"/>
              <a:t>Halo Effect</a:t>
            </a:r>
          </a:p>
          <a:p>
            <a:pPr algn="ctr">
              <a:lnSpc>
                <a:spcPct val="80000"/>
              </a:lnSpc>
              <a:buClr>
                <a:srgbClr val="FFFF66"/>
              </a:buClr>
            </a:pPr>
            <a:endParaRPr lang="en-US" altLang="en-US" sz="2400" b="1" dirty="0"/>
          </a:p>
          <a:p>
            <a:pPr algn="ctr">
              <a:lnSpc>
                <a:spcPct val="80000"/>
              </a:lnSpc>
              <a:buClr>
                <a:srgbClr val="FFFF66"/>
              </a:buClr>
            </a:pPr>
            <a:r>
              <a:rPr lang="en-US" altLang="en-US" sz="2400" b="1" dirty="0" smtClean="0"/>
              <a:t>Horns Effect</a:t>
            </a:r>
          </a:p>
          <a:p>
            <a:pPr algn="ctr">
              <a:lnSpc>
                <a:spcPct val="80000"/>
              </a:lnSpc>
              <a:buClr>
                <a:srgbClr val="FFFF66"/>
              </a:buClr>
            </a:pPr>
            <a:endParaRPr lang="en-US" altLang="en-US" sz="2400" dirty="0"/>
          </a:p>
          <a:p>
            <a:pPr algn="ctr">
              <a:lnSpc>
                <a:spcPct val="80000"/>
              </a:lnSpc>
              <a:buClr>
                <a:srgbClr val="FFFF66"/>
              </a:buClr>
            </a:pPr>
            <a:r>
              <a:rPr lang="en-US" altLang="en-US" sz="2400" b="1" dirty="0" smtClean="0"/>
              <a:t>Contrast Bias</a:t>
            </a:r>
          </a:p>
          <a:p>
            <a:pPr algn="ctr">
              <a:lnSpc>
                <a:spcPct val="80000"/>
              </a:lnSpc>
              <a:buClr>
                <a:srgbClr val="FFFF66"/>
              </a:buClr>
            </a:pPr>
            <a:endParaRPr lang="en-US" altLang="en-US" sz="2400" dirty="0"/>
          </a:p>
          <a:p>
            <a:pPr algn="ctr">
              <a:lnSpc>
                <a:spcPct val="80000"/>
              </a:lnSpc>
              <a:buClr>
                <a:srgbClr val="FFFF66"/>
              </a:buClr>
            </a:pPr>
            <a:r>
              <a:rPr lang="en-US" altLang="en-US" sz="2400" b="1" dirty="0" err="1" smtClean="0"/>
              <a:t>Recency</a:t>
            </a:r>
            <a:r>
              <a:rPr lang="en-US" altLang="en-US" sz="2400" b="1" dirty="0" smtClean="0"/>
              <a:t> Bias</a:t>
            </a:r>
          </a:p>
          <a:p>
            <a:pPr algn="ctr">
              <a:lnSpc>
                <a:spcPct val="80000"/>
              </a:lnSpc>
              <a:buClr>
                <a:srgbClr val="FFFF66"/>
              </a:buClr>
            </a:pPr>
            <a:endParaRPr lang="en-US" altLang="en-US" sz="2400" dirty="0"/>
          </a:p>
          <a:p>
            <a:pPr algn="ctr">
              <a:lnSpc>
                <a:spcPct val="80000"/>
              </a:lnSpc>
              <a:buClr>
                <a:srgbClr val="FFFF66"/>
              </a:buClr>
            </a:pPr>
            <a:r>
              <a:rPr lang="en-US" altLang="en-US" sz="2400" b="1" dirty="0" smtClean="0"/>
              <a:t>Job vs. Individual Bias</a:t>
            </a:r>
          </a:p>
          <a:p>
            <a:pPr algn="ctr">
              <a:lnSpc>
                <a:spcPct val="80000"/>
              </a:lnSpc>
              <a:buClr>
                <a:srgbClr val="FFFF66"/>
              </a:buClr>
            </a:pPr>
            <a:endParaRPr lang="en-US" altLang="en-US" sz="2400" dirty="0"/>
          </a:p>
          <a:p>
            <a:pPr algn="ctr">
              <a:lnSpc>
                <a:spcPct val="80000"/>
              </a:lnSpc>
              <a:buClr>
                <a:srgbClr val="FFFF66"/>
              </a:buClr>
            </a:pPr>
            <a:r>
              <a:rPr lang="en-US" altLang="en-US" sz="2400" b="1" dirty="0" smtClean="0"/>
              <a:t>Length-of-Service Bias</a:t>
            </a:r>
          </a:p>
          <a:p>
            <a:pPr algn="ctr">
              <a:lnSpc>
                <a:spcPct val="80000"/>
              </a:lnSpc>
              <a:buClr>
                <a:srgbClr val="FFFF66"/>
              </a:buClr>
            </a:pPr>
            <a:endParaRPr lang="en-US" altLang="en-US" sz="2800" dirty="0"/>
          </a:p>
        </p:txBody>
      </p:sp>
    </p:spTree>
    <p:extLst>
      <p:ext uri="{BB962C8B-B14F-4D97-AF65-F5344CB8AC3E}">
        <p14:creationId xmlns:p14="http://schemas.microsoft.com/office/powerpoint/2010/main" val="3013560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8547" y="268872"/>
            <a:ext cx="6074329" cy="460449"/>
          </a:xfrm>
        </p:spPr>
        <p:txBody>
          <a:bodyPr/>
          <a:lstStyle/>
          <a:p>
            <a:r>
              <a:rPr lang="en-US" dirty="0"/>
              <a:t>Values and Perceptions</a:t>
            </a:r>
          </a:p>
        </p:txBody>
      </p:sp>
      <p:sp>
        <p:nvSpPr>
          <p:cNvPr id="4" name="Rectangle 3"/>
          <p:cNvSpPr/>
          <p:nvPr/>
        </p:nvSpPr>
        <p:spPr>
          <a:xfrm>
            <a:off x="373487" y="940158"/>
            <a:ext cx="8564451" cy="5718489"/>
          </a:xfrm>
          <a:prstGeom prst="rect">
            <a:avLst/>
          </a:prstGeom>
        </p:spPr>
        <p:txBody>
          <a:bodyPr wrap="square">
            <a:spAutoFit/>
          </a:bodyPr>
          <a:lstStyle/>
          <a:p>
            <a:pPr marL="398463" indent="-398463">
              <a:spcBef>
                <a:spcPct val="20000"/>
              </a:spcBef>
              <a:buClr>
                <a:srgbClr val="000000"/>
              </a:buClr>
              <a:defRPr/>
            </a:pPr>
            <a:r>
              <a:rPr kumimoji="1" lang="en-US" sz="2800" kern="0" dirty="0" smtClean="0">
                <a:latin typeface="Times New Roman"/>
              </a:rPr>
              <a:t>Do not let your own values and perceptions affect the </a:t>
            </a:r>
          </a:p>
          <a:p>
            <a:pPr marL="398463" indent="-398463">
              <a:spcBef>
                <a:spcPct val="20000"/>
              </a:spcBef>
              <a:buClr>
                <a:srgbClr val="000000"/>
              </a:buClr>
              <a:defRPr/>
            </a:pPr>
            <a:r>
              <a:rPr kumimoji="1" lang="en-US" sz="2800" kern="0" dirty="0" smtClean="0">
                <a:latin typeface="Times New Roman"/>
              </a:rPr>
              <a:t>judgment of an employee performance rating such as:</a:t>
            </a:r>
          </a:p>
          <a:p>
            <a:pPr marL="398463" indent="-398463">
              <a:spcBef>
                <a:spcPct val="20000"/>
              </a:spcBef>
              <a:buClr>
                <a:srgbClr val="000000"/>
              </a:buClr>
              <a:defRPr/>
            </a:pPr>
            <a:endParaRPr kumimoji="1" lang="en-US" sz="1200" kern="0" dirty="0">
              <a:latin typeface="Times New Roman"/>
            </a:endParaRPr>
          </a:p>
          <a:p>
            <a:pPr marL="398463" indent="-398463">
              <a:spcBef>
                <a:spcPct val="20000"/>
              </a:spcBef>
              <a:buFont typeface="Wingdings" panose="05000000000000000000" pitchFamily="2" charset="2"/>
              <a:buChar char="Ø"/>
              <a:defRPr/>
            </a:pPr>
            <a:r>
              <a:rPr kumimoji="1" lang="en-US" sz="2800" kern="0" dirty="0">
                <a:latin typeface="Times New Roman"/>
              </a:rPr>
              <a:t>If I rate the employee’s performance as below average, I am saying that I am an ineffective supervisor.</a:t>
            </a:r>
          </a:p>
          <a:p>
            <a:pPr marL="398463" indent="-398463">
              <a:spcBef>
                <a:spcPct val="20000"/>
              </a:spcBef>
              <a:buFont typeface="Wingdings" panose="05000000000000000000" pitchFamily="2" charset="2"/>
              <a:buChar char="Ø"/>
              <a:defRPr/>
            </a:pPr>
            <a:endParaRPr kumimoji="1" lang="en-US" sz="1200" kern="0" dirty="0">
              <a:latin typeface="Times New Roman"/>
            </a:endParaRPr>
          </a:p>
          <a:p>
            <a:pPr marL="398463" indent="-398463">
              <a:spcBef>
                <a:spcPct val="20000"/>
              </a:spcBef>
              <a:buFont typeface="Wingdings" panose="05000000000000000000" pitchFamily="2" charset="2"/>
              <a:buChar char="Ø"/>
              <a:defRPr/>
            </a:pPr>
            <a:r>
              <a:rPr kumimoji="1" lang="en-US" sz="2800" kern="0" dirty="0">
                <a:latin typeface="Times New Roman"/>
              </a:rPr>
              <a:t>I am an effective supervisor, therefore my employees do their jobs well.</a:t>
            </a:r>
          </a:p>
          <a:p>
            <a:pPr marL="398463" indent="-398463">
              <a:spcBef>
                <a:spcPct val="20000"/>
              </a:spcBef>
              <a:buFont typeface="Wingdings" panose="05000000000000000000" pitchFamily="2" charset="2"/>
              <a:buChar char="Ø"/>
              <a:defRPr/>
            </a:pPr>
            <a:endParaRPr kumimoji="1" lang="en-US" sz="1200" kern="0" dirty="0">
              <a:latin typeface="Times New Roman"/>
            </a:endParaRPr>
          </a:p>
          <a:p>
            <a:pPr marL="398463" indent="-398463">
              <a:spcBef>
                <a:spcPct val="20000"/>
              </a:spcBef>
              <a:buFont typeface="Wingdings" panose="05000000000000000000" pitchFamily="2" charset="2"/>
              <a:buChar char="Ø"/>
              <a:defRPr/>
            </a:pPr>
            <a:r>
              <a:rPr kumimoji="1" lang="en-US" sz="2800" kern="0" dirty="0">
                <a:latin typeface="Times New Roman"/>
              </a:rPr>
              <a:t>New employees in the unit should not be rated </a:t>
            </a:r>
            <a:r>
              <a:rPr kumimoji="1" lang="en-US" sz="2800" kern="0" dirty="0" smtClean="0">
                <a:latin typeface="Times New Roman"/>
              </a:rPr>
              <a:t>at the highest rating.</a:t>
            </a:r>
            <a:endParaRPr kumimoji="1" lang="en-US" sz="2800" kern="0" dirty="0">
              <a:latin typeface="Times New Roman"/>
            </a:endParaRPr>
          </a:p>
          <a:p>
            <a:pPr marL="398463" indent="-398463">
              <a:spcBef>
                <a:spcPct val="20000"/>
              </a:spcBef>
              <a:buFont typeface="Wingdings" panose="05000000000000000000" pitchFamily="2" charset="2"/>
              <a:buChar char="Ø"/>
              <a:defRPr/>
            </a:pPr>
            <a:endParaRPr kumimoji="1" lang="en-US" sz="1200" kern="0" dirty="0">
              <a:latin typeface="Times New Roman"/>
            </a:endParaRPr>
          </a:p>
          <a:p>
            <a:pPr marL="398463" indent="-398463">
              <a:spcBef>
                <a:spcPct val="20000"/>
              </a:spcBef>
              <a:buFont typeface="Wingdings" panose="05000000000000000000" pitchFamily="2" charset="2"/>
              <a:buChar char="Ø"/>
              <a:defRPr/>
            </a:pPr>
            <a:r>
              <a:rPr kumimoji="1" lang="en-US" sz="2800" kern="0" dirty="0">
                <a:latin typeface="Times New Roman"/>
              </a:rPr>
              <a:t>I am still upset because my employee filed a complaint against me.</a:t>
            </a:r>
          </a:p>
        </p:txBody>
      </p:sp>
    </p:spTree>
    <p:extLst>
      <p:ext uri="{BB962C8B-B14F-4D97-AF65-F5344CB8AC3E}">
        <p14:creationId xmlns:p14="http://schemas.microsoft.com/office/powerpoint/2010/main" val="816260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1371" y="268872"/>
            <a:ext cx="5108414" cy="460449"/>
          </a:xfrm>
        </p:spPr>
        <p:txBody>
          <a:bodyPr/>
          <a:lstStyle/>
          <a:p>
            <a:r>
              <a:rPr lang="en-US" dirty="0"/>
              <a:t>Base the rating on:</a:t>
            </a:r>
          </a:p>
        </p:txBody>
      </p:sp>
      <p:sp>
        <p:nvSpPr>
          <p:cNvPr id="4" name="Rectangle 3"/>
          <p:cNvSpPr/>
          <p:nvPr/>
        </p:nvSpPr>
        <p:spPr>
          <a:xfrm>
            <a:off x="538735" y="1522586"/>
            <a:ext cx="8168840" cy="4081117"/>
          </a:xfrm>
          <a:prstGeom prst="rect">
            <a:avLst/>
          </a:prstGeom>
        </p:spPr>
        <p:txBody>
          <a:bodyPr wrap="square">
            <a:spAutoFit/>
          </a:bodyPr>
          <a:lstStyle/>
          <a:p>
            <a:pPr marL="457200" indent="-457200">
              <a:lnSpc>
                <a:spcPct val="90000"/>
              </a:lnSpc>
              <a:buClr>
                <a:schemeClr val="tx1"/>
              </a:buClr>
              <a:buFont typeface="Wingdings" panose="05000000000000000000" pitchFamily="2" charset="2"/>
              <a:buChar char="Ø"/>
            </a:pPr>
            <a:r>
              <a:rPr lang="en-US" altLang="en-US" sz="3200" dirty="0"/>
              <a:t>How well the employee performed tasks as stated in </a:t>
            </a:r>
            <a:r>
              <a:rPr lang="en-US" altLang="en-US" sz="3200" dirty="0" smtClean="0"/>
              <a:t>objectives.</a:t>
            </a:r>
            <a:endParaRPr lang="en-US" altLang="en-US" sz="3200" dirty="0"/>
          </a:p>
          <a:p>
            <a:pPr marL="457200" indent="-457200">
              <a:lnSpc>
                <a:spcPct val="90000"/>
              </a:lnSpc>
              <a:buClr>
                <a:schemeClr val="tx1"/>
              </a:buClr>
              <a:buFont typeface="Wingdings" panose="05000000000000000000" pitchFamily="2" charset="2"/>
              <a:buChar char="Ø"/>
            </a:pPr>
            <a:endParaRPr lang="en-US" altLang="en-US" sz="3200" dirty="0"/>
          </a:p>
          <a:p>
            <a:pPr marL="457200" indent="-457200">
              <a:lnSpc>
                <a:spcPct val="90000"/>
              </a:lnSpc>
              <a:buClr>
                <a:schemeClr val="tx1"/>
              </a:buClr>
              <a:buFont typeface="Wingdings" panose="05000000000000000000" pitchFamily="2" charset="2"/>
              <a:buChar char="Ø"/>
            </a:pPr>
            <a:r>
              <a:rPr lang="en-US" altLang="en-US" sz="3200" dirty="0"/>
              <a:t>How close the employee came to achieving goals, </a:t>
            </a:r>
            <a:r>
              <a:rPr lang="en-US" altLang="en-US" sz="3200" dirty="0" smtClean="0"/>
              <a:t>objectives, </a:t>
            </a:r>
            <a:r>
              <a:rPr lang="en-US" altLang="en-US" sz="3200" dirty="0"/>
              <a:t>and </a:t>
            </a:r>
            <a:r>
              <a:rPr lang="en-US" altLang="en-US" sz="3200" dirty="0" smtClean="0"/>
              <a:t>standards.</a:t>
            </a:r>
            <a:endParaRPr lang="en-US" altLang="en-US" sz="3200" dirty="0"/>
          </a:p>
          <a:p>
            <a:pPr marL="457200" indent="-457200">
              <a:lnSpc>
                <a:spcPct val="90000"/>
              </a:lnSpc>
              <a:buClr>
                <a:schemeClr val="tx1"/>
              </a:buClr>
              <a:buFont typeface="Wingdings" panose="05000000000000000000" pitchFamily="2" charset="2"/>
              <a:buChar char="Ø"/>
            </a:pPr>
            <a:endParaRPr lang="en-US" altLang="en-US" sz="3200" dirty="0"/>
          </a:p>
          <a:p>
            <a:pPr marL="457200" indent="-457200">
              <a:lnSpc>
                <a:spcPct val="90000"/>
              </a:lnSpc>
              <a:buClr>
                <a:schemeClr val="tx1"/>
              </a:buClr>
              <a:buFont typeface="Wingdings" panose="05000000000000000000" pitchFamily="2" charset="2"/>
              <a:buChar char="Ø"/>
            </a:pPr>
            <a:r>
              <a:rPr lang="en-US" altLang="en-US" sz="3200" dirty="0"/>
              <a:t>Any other success factors </a:t>
            </a:r>
            <a:r>
              <a:rPr lang="en-US" altLang="en-US" sz="3200" dirty="0" smtClean="0"/>
              <a:t>related to </a:t>
            </a:r>
            <a:r>
              <a:rPr lang="en-US" altLang="en-US" sz="3200" dirty="0"/>
              <a:t>the quality of their </a:t>
            </a:r>
            <a:r>
              <a:rPr lang="en-US" altLang="en-US" sz="3200" dirty="0" smtClean="0"/>
              <a:t>work (i.e. significant accomplishments).</a:t>
            </a:r>
            <a:endParaRPr lang="en-US" altLang="en-US" sz="3200" dirty="0"/>
          </a:p>
        </p:txBody>
      </p:sp>
    </p:spTree>
    <p:extLst>
      <p:ext uri="{BB962C8B-B14F-4D97-AF65-F5344CB8AC3E}">
        <p14:creationId xmlns:p14="http://schemas.microsoft.com/office/powerpoint/2010/main" val="4177797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2489" y="268872"/>
            <a:ext cx="6808425" cy="460449"/>
          </a:xfrm>
        </p:spPr>
        <p:txBody>
          <a:bodyPr/>
          <a:lstStyle/>
          <a:p>
            <a:r>
              <a:rPr lang="en-US" dirty="0" smtClean="0"/>
              <a:t>Evaluation Review Meeting</a:t>
            </a:r>
            <a:endParaRPr lang="en-US" dirty="0"/>
          </a:p>
        </p:txBody>
      </p:sp>
      <p:pic>
        <p:nvPicPr>
          <p:cNvPr id="4" name="Picture 2" descr="http://ebscospringcompany.files.wordpress.com/2012/09/revi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2489" y="945018"/>
            <a:ext cx="5989832" cy="5083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7908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896" y="109728"/>
            <a:ext cx="8168840" cy="709574"/>
          </a:xfrm>
        </p:spPr>
        <p:txBody>
          <a:bodyPr/>
          <a:lstStyle/>
          <a:p>
            <a:pPr algn="ctr"/>
            <a:r>
              <a:rPr lang="en-US" sz="3200" dirty="0" smtClean="0"/>
              <a:t>Top Tips for Conducting Successful Performance Evaluations</a:t>
            </a:r>
            <a:endParaRPr lang="en-US" sz="3200" dirty="0"/>
          </a:p>
        </p:txBody>
      </p:sp>
      <p:sp>
        <p:nvSpPr>
          <p:cNvPr id="3" name="Content Placeholder 2"/>
          <p:cNvSpPr>
            <a:spLocks noGrp="1"/>
          </p:cNvSpPr>
          <p:nvPr>
            <p:ph idx="1"/>
          </p:nvPr>
        </p:nvSpPr>
        <p:spPr>
          <a:xfrm>
            <a:off x="493895" y="1002506"/>
            <a:ext cx="8547692" cy="5690902"/>
          </a:xfrm>
        </p:spPr>
        <p:txBody>
          <a:bodyPr>
            <a:normAutofit/>
          </a:bodyPr>
          <a:lstStyle/>
          <a:p>
            <a:pPr marL="0" indent="0">
              <a:buNone/>
            </a:pPr>
            <a:r>
              <a:rPr lang="en-US" sz="2600" b="1" i="1" dirty="0" smtClean="0"/>
              <a:t>1-</a:t>
            </a:r>
            <a:r>
              <a:rPr lang="en-US" sz="2600" b="1" dirty="0" smtClean="0"/>
              <a:t> Arrange the discussion by getting organized and communicating.</a:t>
            </a:r>
          </a:p>
          <a:p>
            <a:pPr marL="0" indent="0">
              <a:buNone/>
            </a:pPr>
            <a:r>
              <a:rPr lang="en-US" sz="2200" b="1" dirty="0"/>
              <a:t>Get organized.</a:t>
            </a:r>
          </a:p>
          <a:p>
            <a:pPr marL="0" indent="0">
              <a:buNone/>
            </a:pPr>
            <a:r>
              <a:rPr lang="en-US" sz="2200" dirty="0"/>
              <a:t>• Find a time and place that works for both of you.</a:t>
            </a:r>
          </a:p>
          <a:p>
            <a:pPr marL="0" indent="0">
              <a:buNone/>
            </a:pPr>
            <a:r>
              <a:rPr lang="en-US" sz="2200" dirty="0"/>
              <a:t>• Make sure the location is private.</a:t>
            </a:r>
          </a:p>
          <a:p>
            <a:pPr marL="0" indent="0">
              <a:buNone/>
            </a:pPr>
            <a:r>
              <a:rPr lang="en-US" sz="2200" dirty="0"/>
              <a:t>• Schedule enough time so you don’t have to rush and</a:t>
            </a:r>
          </a:p>
          <a:p>
            <a:r>
              <a:rPr lang="en-US" sz="2200" dirty="0"/>
              <a:t>are able to both speak and listen.</a:t>
            </a:r>
          </a:p>
          <a:p>
            <a:pPr marL="0" indent="0">
              <a:buNone/>
            </a:pPr>
            <a:r>
              <a:rPr lang="en-US" sz="2200" b="1" dirty="0"/>
              <a:t>Communicate in advance.</a:t>
            </a:r>
          </a:p>
          <a:p>
            <a:pPr marL="0" indent="0">
              <a:buNone/>
            </a:pPr>
            <a:r>
              <a:rPr lang="en-US" sz="2200" dirty="0"/>
              <a:t>• Let your staff know when the process is starting.</a:t>
            </a:r>
          </a:p>
          <a:p>
            <a:pPr marL="0" indent="0">
              <a:buNone/>
            </a:pPr>
            <a:r>
              <a:rPr lang="en-US" sz="2200" dirty="0"/>
              <a:t>• Convey your enthusiasm for the process – both </a:t>
            </a:r>
            <a:r>
              <a:rPr lang="en-US" sz="2200" dirty="0" smtClean="0"/>
              <a:t>the opportunity </a:t>
            </a:r>
            <a:r>
              <a:rPr lang="en-US" sz="2200" dirty="0"/>
              <a:t>to recognize and acknowledge great </a:t>
            </a:r>
            <a:r>
              <a:rPr lang="en-US" sz="2200" dirty="0" smtClean="0"/>
              <a:t>work as </a:t>
            </a:r>
            <a:r>
              <a:rPr lang="en-US" sz="2200" dirty="0"/>
              <a:t>well as the opportunity to identify mutually </a:t>
            </a:r>
            <a:r>
              <a:rPr lang="en-US" sz="2200" dirty="0" smtClean="0"/>
              <a:t>agreed upon </a:t>
            </a:r>
            <a:r>
              <a:rPr lang="en-US" sz="2200" dirty="0"/>
              <a:t>solutions to challenges.</a:t>
            </a:r>
          </a:p>
          <a:p>
            <a:pPr marL="0" indent="0">
              <a:buNone/>
            </a:pPr>
            <a:r>
              <a:rPr lang="en-US" sz="2200" dirty="0"/>
              <a:t>• Ask staff members to prepare (see tip #5).</a:t>
            </a:r>
            <a:endParaRPr lang="en-US" sz="2200" dirty="0" smtClean="0"/>
          </a:p>
          <a:p>
            <a:pPr marL="0" indent="0">
              <a:buNone/>
            </a:pPr>
            <a:endParaRPr lang="en-US" dirty="0"/>
          </a:p>
        </p:txBody>
      </p:sp>
    </p:spTree>
    <p:extLst>
      <p:ext uri="{BB962C8B-B14F-4D97-AF65-F5344CB8AC3E}">
        <p14:creationId xmlns:p14="http://schemas.microsoft.com/office/powerpoint/2010/main" val="2800889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smtClean="0"/>
              <a:t>Top Tips for Conducting Successful Performance Evaluations</a:t>
            </a:r>
            <a:endParaRPr lang="en-US" sz="2800" dirty="0"/>
          </a:p>
        </p:txBody>
      </p:sp>
      <p:sp>
        <p:nvSpPr>
          <p:cNvPr id="3" name="Content Placeholder 2"/>
          <p:cNvSpPr>
            <a:spLocks noGrp="1"/>
          </p:cNvSpPr>
          <p:nvPr>
            <p:ph idx="1"/>
          </p:nvPr>
        </p:nvSpPr>
        <p:spPr/>
        <p:txBody>
          <a:bodyPr>
            <a:normAutofit fontScale="92500" lnSpcReduction="10000"/>
          </a:bodyPr>
          <a:lstStyle/>
          <a:p>
            <a:pPr marL="0" indent="0">
              <a:buNone/>
            </a:pPr>
            <a:r>
              <a:rPr lang="en-US" b="1" i="1" dirty="0" smtClean="0"/>
              <a:t>2-</a:t>
            </a:r>
            <a:r>
              <a:rPr lang="en-US" b="1" dirty="0" smtClean="0"/>
              <a:t> Prepare for the meeting.</a:t>
            </a:r>
          </a:p>
          <a:p>
            <a:r>
              <a:rPr lang="en-US" sz="2400" dirty="0"/>
              <a:t>Review the staff member’s activities from the entire year</a:t>
            </a:r>
          </a:p>
          <a:p>
            <a:pPr marL="0" indent="0">
              <a:buNone/>
            </a:pPr>
            <a:r>
              <a:rPr lang="en-US" sz="2400" dirty="0"/>
              <a:t>by looking over their file, kudos received, one-on-one</a:t>
            </a:r>
          </a:p>
          <a:p>
            <a:pPr marL="0" indent="0">
              <a:buNone/>
            </a:pPr>
            <a:r>
              <a:rPr lang="en-US" sz="2400" dirty="0"/>
              <a:t>meeting notes, progress on goals, and workshops or</a:t>
            </a:r>
          </a:p>
          <a:p>
            <a:pPr marL="0" indent="0">
              <a:buNone/>
            </a:pPr>
            <a:r>
              <a:rPr lang="en-US" sz="2400" dirty="0"/>
              <a:t>other training attended.</a:t>
            </a:r>
          </a:p>
          <a:p>
            <a:pPr marL="0" indent="0">
              <a:buNone/>
            </a:pPr>
            <a:r>
              <a:rPr lang="en-US" sz="2400" dirty="0"/>
              <a:t>• Make notes about accomplishments you want to recognize</a:t>
            </a:r>
          </a:p>
          <a:p>
            <a:pPr marL="0" indent="0">
              <a:buNone/>
            </a:pPr>
            <a:r>
              <a:rPr lang="en-US" sz="2400" dirty="0"/>
              <a:t>and coaching you want to provide.</a:t>
            </a:r>
          </a:p>
          <a:p>
            <a:pPr marL="0" indent="0">
              <a:buNone/>
            </a:pPr>
            <a:r>
              <a:rPr lang="en-US" sz="2400" dirty="0"/>
              <a:t>• Connect employee performance to the mission and</a:t>
            </a:r>
          </a:p>
          <a:p>
            <a:pPr marL="0" indent="0">
              <a:buNone/>
            </a:pPr>
            <a:r>
              <a:rPr lang="en-US" sz="2400" dirty="0"/>
              <a:t>goals of the unit and </a:t>
            </a:r>
            <a:r>
              <a:rPr lang="en-US" sz="2400" dirty="0" smtClean="0"/>
              <a:t>the University </a:t>
            </a:r>
            <a:r>
              <a:rPr lang="en-US" sz="2400" dirty="0"/>
              <a:t>and be prepared to</a:t>
            </a:r>
          </a:p>
          <a:p>
            <a:pPr marL="0" indent="0">
              <a:buNone/>
            </a:pPr>
            <a:r>
              <a:rPr lang="en-US" sz="2400" dirty="0"/>
              <a:t>describe how it furthers the mission.</a:t>
            </a:r>
          </a:p>
          <a:p>
            <a:pPr marL="0" indent="0">
              <a:buNone/>
            </a:pPr>
            <a:r>
              <a:rPr lang="en-US" sz="2400" dirty="0"/>
              <a:t>• Create an agenda for the session that includes the items</a:t>
            </a:r>
          </a:p>
          <a:p>
            <a:pPr marL="0" indent="0">
              <a:buNone/>
            </a:pPr>
            <a:r>
              <a:rPr lang="en-US" sz="2400" dirty="0"/>
              <a:t>above and builds in time for you to listen to feedback.</a:t>
            </a:r>
          </a:p>
        </p:txBody>
      </p:sp>
    </p:spTree>
    <p:extLst>
      <p:ext uri="{BB962C8B-B14F-4D97-AF65-F5344CB8AC3E}">
        <p14:creationId xmlns:p14="http://schemas.microsoft.com/office/powerpoint/2010/main" val="3811973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Top Tips for Conducting Successful Performance Evaluations</a:t>
            </a:r>
          </a:p>
        </p:txBody>
      </p:sp>
      <p:sp>
        <p:nvSpPr>
          <p:cNvPr id="3" name="Content Placeholder 2"/>
          <p:cNvSpPr>
            <a:spLocks noGrp="1"/>
          </p:cNvSpPr>
          <p:nvPr>
            <p:ph idx="1"/>
          </p:nvPr>
        </p:nvSpPr>
        <p:spPr/>
        <p:txBody>
          <a:bodyPr>
            <a:normAutofit fontScale="85000" lnSpcReduction="20000"/>
          </a:bodyPr>
          <a:lstStyle/>
          <a:p>
            <a:pPr marL="0" indent="0">
              <a:buNone/>
            </a:pPr>
            <a:r>
              <a:rPr lang="en-US" sz="3300" b="1" i="1" dirty="0" smtClean="0"/>
              <a:t>3-</a:t>
            </a:r>
            <a:r>
              <a:rPr lang="en-US" sz="3300" b="1" dirty="0" smtClean="0"/>
              <a:t> Create a dialogue.</a:t>
            </a:r>
          </a:p>
          <a:p>
            <a:r>
              <a:rPr lang="en-US" sz="2700" dirty="0"/>
              <a:t>Plan to be an active listener.</a:t>
            </a:r>
          </a:p>
          <a:p>
            <a:pPr marL="0" indent="0">
              <a:buNone/>
            </a:pPr>
            <a:r>
              <a:rPr lang="en-US" sz="2700" dirty="0"/>
              <a:t>• Allow ample opportunities for your staff member </a:t>
            </a:r>
            <a:r>
              <a:rPr lang="en-US" sz="2700" dirty="0" smtClean="0"/>
              <a:t>to respond </a:t>
            </a:r>
            <a:r>
              <a:rPr lang="en-US" sz="2700" dirty="0"/>
              <a:t>to your comments.</a:t>
            </a:r>
          </a:p>
          <a:p>
            <a:pPr marL="0" indent="0">
              <a:buNone/>
            </a:pPr>
            <a:r>
              <a:rPr lang="en-US" sz="2700" dirty="0"/>
              <a:t>• Remember to ask your staff member what he or </a:t>
            </a:r>
            <a:r>
              <a:rPr lang="en-US" sz="2700" dirty="0" smtClean="0"/>
              <a:t>she needs </a:t>
            </a:r>
            <a:r>
              <a:rPr lang="en-US" sz="2700" dirty="0"/>
              <a:t>from you.</a:t>
            </a:r>
          </a:p>
          <a:p>
            <a:pPr marL="0" indent="0">
              <a:buNone/>
            </a:pPr>
            <a:r>
              <a:rPr lang="en-US" sz="2700" dirty="0"/>
              <a:t>• Work on problem-solving together rather than blaming.</a:t>
            </a:r>
          </a:p>
          <a:p>
            <a:pPr marL="0" indent="0">
              <a:buNone/>
            </a:pPr>
            <a:r>
              <a:rPr lang="en-US" sz="2700" dirty="0"/>
              <a:t>• Try not to respond defensively. If the staff member </a:t>
            </a:r>
            <a:r>
              <a:rPr lang="en-US" sz="2700" dirty="0" smtClean="0"/>
              <a:t>has an </a:t>
            </a:r>
            <a:r>
              <a:rPr lang="en-US" sz="2700" dirty="0"/>
              <a:t>angry or emotional response, remember to</a:t>
            </a:r>
            <a:r>
              <a:rPr lang="en-US" sz="2700" dirty="0" smtClean="0"/>
              <a:t>: Listen</a:t>
            </a:r>
            <a:r>
              <a:rPr lang="en-US" sz="2700" dirty="0"/>
              <a:t>. Pause. Breathe.</a:t>
            </a:r>
          </a:p>
          <a:p>
            <a:pPr marL="0" indent="0">
              <a:buNone/>
            </a:pPr>
            <a:r>
              <a:rPr lang="en-US" sz="2700" dirty="0"/>
              <a:t>• Think about the emotions you are both </a:t>
            </a:r>
            <a:r>
              <a:rPr lang="en-US" sz="2700" dirty="0" smtClean="0"/>
              <a:t>experiencing and </a:t>
            </a:r>
            <a:r>
              <a:rPr lang="en-US" sz="2700" dirty="0"/>
              <a:t>where they may be coming from.</a:t>
            </a:r>
          </a:p>
          <a:p>
            <a:pPr marL="0" indent="0">
              <a:buNone/>
            </a:pPr>
            <a:r>
              <a:rPr lang="en-US" sz="2700" dirty="0"/>
              <a:t>• Respond by reflecting back what you think the </a:t>
            </a:r>
            <a:r>
              <a:rPr lang="en-US" sz="2700" dirty="0" smtClean="0"/>
              <a:t>staff member </a:t>
            </a:r>
            <a:r>
              <a:rPr lang="en-US" sz="2700" dirty="0"/>
              <a:t>is feeling. Be curious, ask questions. </a:t>
            </a:r>
            <a:r>
              <a:rPr lang="en-US" sz="2700" dirty="0" smtClean="0"/>
              <a:t>Kindly restate </a:t>
            </a:r>
            <a:r>
              <a:rPr lang="en-US" sz="2700" dirty="0"/>
              <a:t>your point.</a:t>
            </a:r>
          </a:p>
        </p:txBody>
      </p:sp>
    </p:spTree>
    <p:extLst>
      <p:ext uri="{BB962C8B-B14F-4D97-AF65-F5344CB8AC3E}">
        <p14:creationId xmlns:p14="http://schemas.microsoft.com/office/powerpoint/2010/main" val="2112962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Top Tips for Conducting Successful Performance Evaluations</a:t>
            </a:r>
          </a:p>
        </p:txBody>
      </p:sp>
      <p:sp>
        <p:nvSpPr>
          <p:cNvPr id="3" name="Content Placeholder 2"/>
          <p:cNvSpPr>
            <a:spLocks noGrp="1"/>
          </p:cNvSpPr>
          <p:nvPr>
            <p:ph idx="1"/>
          </p:nvPr>
        </p:nvSpPr>
        <p:spPr/>
        <p:txBody>
          <a:bodyPr>
            <a:normAutofit fontScale="70000" lnSpcReduction="20000"/>
          </a:bodyPr>
          <a:lstStyle/>
          <a:p>
            <a:pPr marL="0" indent="0">
              <a:buNone/>
            </a:pPr>
            <a:r>
              <a:rPr lang="en-US" sz="3800" b="1" i="1" dirty="0" smtClean="0"/>
              <a:t>4-</a:t>
            </a:r>
            <a:r>
              <a:rPr lang="en-US" sz="3800" b="1" dirty="0" smtClean="0"/>
              <a:t> Do’s and Don’ts.</a:t>
            </a:r>
          </a:p>
          <a:p>
            <a:pPr marL="0" indent="0">
              <a:buNone/>
            </a:pPr>
            <a:r>
              <a:rPr lang="en-US" u="sng" dirty="0"/>
              <a:t>Do:</a:t>
            </a:r>
          </a:p>
          <a:p>
            <a:pPr marL="0" indent="0">
              <a:buNone/>
            </a:pPr>
            <a:r>
              <a:rPr lang="en-US" dirty="0"/>
              <a:t>• Problem-solve.</a:t>
            </a:r>
          </a:p>
          <a:p>
            <a:pPr marL="0" indent="0">
              <a:buNone/>
            </a:pPr>
            <a:r>
              <a:rPr lang="en-US" dirty="0"/>
              <a:t>• Focus on the entire year.</a:t>
            </a:r>
          </a:p>
          <a:p>
            <a:pPr marL="0" indent="0">
              <a:buNone/>
            </a:pPr>
            <a:r>
              <a:rPr lang="en-US" dirty="0"/>
              <a:t>• Be specific.</a:t>
            </a:r>
          </a:p>
          <a:p>
            <a:pPr marL="0" indent="0">
              <a:buNone/>
            </a:pPr>
            <a:r>
              <a:rPr lang="en-US" dirty="0"/>
              <a:t>• Integrate with the </a:t>
            </a:r>
            <a:r>
              <a:rPr lang="en-US" dirty="0" smtClean="0"/>
              <a:t>mission and </a:t>
            </a:r>
            <a:r>
              <a:rPr lang="en-US" dirty="0"/>
              <a:t>goals of the team </a:t>
            </a:r>
            <a:r>
              <a:rPr lang="en-US" dirty="0" smtClean="0"/>
              <a:t>and the University.</a:t>
            </a:r>
            <a:endParaRPr lang="en-US" dirty="0"/>
          </a:p>
          <a:p>
            <a:pPr marL="0" indent="0">
              <a:buNone/>
            </a:pPr>
            <a:r>
              <a:rPr lang="en-US" dirty="0"/>
              <a:t>• Ask for their opinions, suggestions</a:t>
            </a:r>
            <a:r>
              <a:rPr lang="en-US" dirty="0" smtClean="0"/>
              <a:t>, accomplishments, goals </a:t>
            </a:r>
            <a:r>
              <a:rPr lang="en-US" dirty="0"/>
              <a:t>and needs.</a:t>
            </a:r>
          </a:p>
          <a:p>
            <a:pPr marL="0" indent="0">
              <a:buNone/>
            </a:pPr>
            <a:r>
              <a:rPr lang="en-US" u="sng" dirty="0"/>
              <a:t>Don’t:</a:t>
            </a:r>
          </a:p>
          <a:p>
            <a:pPr marL="0" indent="0">
              <a:buNone/>
            </a:pPr>
            <a:r>
              <a:rPr lang="en-US" dirty="0"/>
              <a:t>• Blame.</a:t>
            </a:r>
          </a:p>
          <a:p>
            <a:pPr marL="0" indent="0">
              <a:buNone/>
            </a:pPr>
            <a:r>
              <a:rPr lang="en-US" dirty="0"/>
              <a:t>• Select only recent activities.</a:t>
            </a:r>
          </a:p>
          <a:p>
            <a:pPr marL="0" indent="0">
              <a:buNone/>
            </a:pPr>
            <a:r>
              <a:rPr lang="en-US" dirty="0"/>
              <a:t>• Generalize.</a:t>
            </a:r>
          </a:p>
          <a:p>
            <a:pPr marL="0" indent="0">
              <a:buNone/>
            </a:pPr>
            <a:r>
              <a:rPr lang="en-US" dirty="0"/>
              <a:t>• Focus on actions, goals </a:t>
            </a:r>
            <a:r>
              <a:rPr lang="en-US" dirty="0" smtClean="0"/>
              <a:t>and objectives </a:t>
            </a:r>
            <a:r>
              <a:rPr lang="en-US" dirty="0"/>
              <a:t>that don’t </a:t>
            </a:r>
            <a:r>
              <a:rPr lang="en-US" dirty="0" smtClean="0"/>
              <a:t>connect to </a:t>
            </a:r>
            <a:r>
              <a:rPr lang="en-US" dirty="0"/>
              <a:t>team and </a:t>
            </a:r>
            <a:r>
              <a:rPr lang="en-US" dirty="0" smtClean="0"/>
              <a:t>organizational goals</a:t>
            </a:r>
            <a:r>
              <a:rPr lang="en-US" dirty="0"/>
              <a:t>.</a:t>
            </a:r>
          </a:p>
          <a:p>
            <a:pPr marL="0" indent="0">
              <a:buNone/>
            </a:pPr>
            <a:r>
              <a:rPr lang="en-US" dirty="0"/>
              <a:t>• Do all the talking.</a:t>
            </a:r>
          </a:p>
        </p:txBody>
      </p:sp>
    </p:spTree>
    <p:extLst>
      <p:ext uri="{BB962C8B-B14F-4D97-AF65-F5344CB8AC3E}">
        <p14:creationId xmlns:p14="http://schemas.microsoft.com/office/powerpoint/2010/main" val="3448934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Top Tips for Conducting Successful Performance Evaluations</a:t>
            </a:r>
          </a:p>
        </p:txBody>
      </p:sp>
      <p:sp>
        <p:nvSpPr>
          <p:cNvPr id="3" name="Content Placeholder 2"/>
          <p:cNvSpPr>
            <a:spLocks noGrp="1"/>
          </p:cNvSpPr>
          <p:nvPr>
            <p:ph idx="1"/>
          </p:nvPr>
        </p:nvSpPr>
        <p:spPr/>
        <p:txBody>
          <a:bodyPr>
            <a:normAutofit fontScale="62500" lnSpcReduction="20000"/>
          </a:bodyPr>
          <a:lstStyle/>
          <a:p>
            <a:pPr marL="0" indent="0">
              <a:buNone/>
            </a:pPr>
            <a:r>
              <a:rPr lang="en-US" sz="3200" b="1" i="1" dirty="0" smtClean="0"/>
              <a:t>5- </a:t>
            </a:r>
            <a:r>
              <a:rPr lang="en-US" sz="3200" b="1" dirty="0" smtClean="0"/>
              <a:t>Help your staff members prepare.</a:t>
            </a:r>
          </a:p>
          <a:p>
            <a:pPr marL="0" indent="0">
              <a:buNone/>
            </a:pPr>
            <a:r>
              <a:rPr lang="en-US" dirty="0"/>
              <a:t>The most rewarding performance evaluations for </a:t>
            </a:r>
            <a:r>
              <a:rPr lang="en-US" dirty="0" smtClean="0"/>
              <a:t>both managers </a:t>
            </a:r>
            <a:r>
              <a:rPr lang="en-US" dirty="0"/>
              <a:t>and staff are two-way conversations. </a:t>
            </a:r>
            <a:r>
              <a:rPr lang="en-US" dirty="0" smtClean="0"/>
              <a:t>Providing guidance </a:t>
            </a:r>
            <a:r>
              <a:rPr lang="en-US" dirty="0"/>
              <a:t>to your staff member about how to prepare </a:t>
            </a:r>
            <a:r>
              <a:rPr lang="en-US" dirty="0" smtClean="0"/>
              <a:t>for the </a:t>
            </a:r>
            <a:r>
              <a:rPr lang="en-US" dirty="0"/>
              <a:t>evaluation will increase the likelihood that you will </a:t>
            </a:r>
            <a:r>
              <a:rPr lang="en-US" dirty="0" smtClean="0"/>
              <a:t>have a </a:t>
            </a:r>
            <a:r>
              <a:rPr lang="en-US" dirty="0"/>
              <a:t>meaningful and productive discussion. When you </a:t>
            </a:r>
            <a:r>
              <a:rPr lang="en-US" dirty="0" smtClean="0"/>
              <a:t>arrange the </a:t>
            </a:r>
            <a:r>
              <a:rPr lang="en-US" dirty="0"/>
              <a:t>meetings, suggest employees come prepared to discuss:</a:t>
            </a:r>
          </a:p>
          <a:p>
            <a:pPr marL="0" indent="0">
              <a:buNone/>
            </a:pPr>
            <a:r>
              <a:rPr lang="en-US" dirty="0"/>
              <a:t>• Accomplishments during the year - what are they proud of?</a:t>
            </a:r>
          </a:p>
          <a:p>
            <a:pPr marL="0" indent="0">
              <a:buNone/>
            </a:pPr>
            <a:r>
              <a:rPr lang="en-US" dirty="0"/>
              <a:t>• The lessons they learned during the year – what could </a:t>
            </a:r>
            <a:r>
              <a:rPr lang="en-US" dirty="0" smtClean="0"/>
              <a:t>they have </a:t>
            </a:r>
            <a:r>
              <a:rPr lang="en-US" dirty="0"/>
              <a:t>done better, what would they do in a future situation</a:t>
            </a:r>
            <a:r>
              <a:rPr lang="en-US" dirty="0" smtClean="0"/>
              <a:t>, and </a:t>
            </a:r>
            <a:r>
              <a:rPr lang="en-US" dirty="0"/>
              <a:t>what support do they need to be successful?</a:t>
            </a:r>
          </a:p>
          <a:p>
            <a:pPr marL="0" indent="0">
              <a:buNone/>
            </a:pPr>
            <a:r>
              <a:rPr lang="en-US" dirty="0"/>
              <a:t>• Coaching and support needed – what help do they </a:t>
            </a:r>
            <a:r>
              <a:rPr lang="en-US" dirty="0" smtClean="0"/>
              <a:t>need from </a:t>
            </a:r>
            <a:r>
              <a:rPr lang="en-US" dirty="0"/>
              <a:t>you in order to be successful?</a:t>
            </a:r>
          </a:p>
          <a:p>
            <a:pPr marL="0" indent="0">
              <a:buNone/>
            </a:pPr>
            <a:r>
              <a:rPr lang="en-US" dirty="0"/>
              <a:t>• Progress on goals – goals met and unmet. If they </a:t>
            </a:r>
            <a:r>
              <a:rPr lang="en-US" dirty="0" smtClean="0"/>
              <a:t>didn’t meet </a:t>
            </a:r>
            <a:r>
              <a:rPr lang="en-US" dirty="0"/>
              <a:t>their goals, what were the obstacles? Do they </a:t>
            </a:r>
            <a:r>
              <a:rPr lang="en-US" dirty="0" smtClean="0"/>
              <a:t>have any </a:t>
            </a:r>
            <a:r>
              <a:rPr lang="en-US" dirty="0"/>
              <a:t>suggestions for overcoming the obstacles and can </a:t>
            </a:r>
            <a:r>
              <a:rPr lang="en-US" dirty="0" smtClean="0"/>
              <a:t>you problem-solve </a:t>
            </a:r>
            <a:r>
              <a:rPr lang="en-US" dirty="0"/>
              <a:t>together for future success?</a:t>
            </a:r>
          </a:p>
          <a:p>
            <a:pPr marL="0" indent="0">
              <a:buNone/>
            </a:pPr>
            <a:r>
              <a:rPr lang="en-US" dirty="0"/>
              <a:t>• Professional development – would they like training, </a:t>
            </a:r>
            <a:r>
              <a:rPr lang="en-US" dirty="0" smtClean="0"/>
              <a:t>mentoring or </a:t>
            </a:r>
            <a:r>
              <a:rPr lang="en-US" dirty="0"/>
              <a:t>other learning opportunities?</a:t>
            </a:r>
          </a:p>
          <a:p>
            <a:pPr marL="0" indent="0">
              <a:buNone/>
            </a:pPr>
            <a:r>
              <a:rPr lang="en-US" dirty="0"/>
              <a:t>• Career development – what are their career plans and </a:t>
            </a:r>
            <a:r>
              <a:rPr lang="en-US" dirty="0" smtClean="0"/>
              <a:t>is there </a:t>
            </a:r>
            <a:r>
              <a:rPr lang="en-US" dirty="0"/>
              <a:t>something you can do to help them?</a:t>
            </a:r>
          </a:p>
        </p:txBody>
      </p:sp>
    </p:spTree>
    <p:extLst>
      <p:ext uri="{BB962C8B-B14F-4D97-AF65-F5344CB8AC3E}">
        <p14:creationId xmlns:p14="http://schemas.microsoft.com/office/powerpoint/2010/main" val="606967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an Interest</a:t>
            </a:r>
            <a:endParaRPr lang="en-US" dirty="0"/>
          </a:p>
        </p:txBody>
      </p:sp>
      <p:sp>
        <p:nvSpPr>
          <p:cNvPr id="3" name="Content Placeholder 2"/>
          <p:cNvSpPr>
            <a:spLocks noGrp="1"/>
          </p:cNvSpPr>
          <p:nvPr>
            <p:ph idx="1"/>
          </p:nvPr>
        </p:nvSpPr>
        <p:spPr/>
        <p:txBody>
          <a:bodyPr>
            <a:normAutofit/>
          </a:bodyPr>
          <a:lstStyle/>
          <a:p>
            <a:r>
              <a:rPr lang="en-US" b="1" dirty="0"/>
              <a:t>Take an interest in your employees’ professional </a:t>
            </a:r>
            <a:r>
              <a:rPr lang="en-US" b="1" dirty="0" smtClean="0"/>
              <a:t>and career </a:t>
            </a:r>
            <a:r>
              <a:rPr lang="en-US" b="1" dirty="0"/>
              <a:t>development </a:t>
            </a:r>
            <a:r>
              <a:rPr lang="en-US" dirty="0"/>
              <a:t>– it shows that you are </a:t>
            </a:r>
            <a:r>
              <a:rPr lang="en-US" dirty="0" smtClean="0"/>
              <a:t>committed to </a:t>
            </a:r>
            <a:r>
              <a:rPr lang="en-US" dirty="0"/>
              <a:t>their success and enhances their overall engagement </a:t>
            </a:r>
            <a:r>
              <a:rPr lang="en-US" dirty="0" smtClean="0"/>
              <a:t>and satisfaction</a:t>
            </a:r>
            <a:r>
              <a:rPr lang="en-US" dirty="0"/>
              <a:t>. This does not mean that you need to have </a:t>
            </a:r>
            <a:r>
              <a:rPr lang="en-US" dirty="0" smtClean="0"/>
              <a:t>all the </a:t>
            </a:r>
            <a:r>
              <a:rPr lang="en-US" dirty="0"/>
              <a:t>answers for them or promise them that a promotion </a:t>
            </a:r>
            <a:r>
              <a:rPr lang="en-US" dirty="0" smtClean="0"/>
              <a:t>is forthcoming</a:t>
            </a:r>
            <a:r>
              <a:rPr lang="en-US" dirty="0"/>
              <a:t>. As their leader, your role is simply to guide</a:t>
            </a:r>
            <a:r>
              <a:rPr lang="en-US" dirty="0" smtClean="0"/>
              <a:t>, coach</a:t>
            </a:r>
            <a:r>
              <a:rPr lang="en-US" dirty="0"/>
              <a:t>, and where possible, provide opportunities to </a:t>
            </a:r>
            <a:r>
              <a:rPr lang="en-US" dirty="0" smtClean="0"/>
              <a:t>grow and </a:t>
            </a:r>
            <a:r>
              <a:rPr lang="en-US" dirty="0"/>
              <a:t>develop.</a:t>
            </a:r>
          </a:p>
        </p:txBody>
      </p:sp>
    </p:spTree>
    <p:extLst>
      <p:ext uri="{BB962C8B-B14F-4D97-AF65-F5344CB8AC3E}">
        <p14:creationId xmlns:p14="http://schemas.microsoft.com/office/powerpoint/2010/main" val="1101598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525" y="268872"/>
            <a:ext cx="8364211" cy="460449"/>
          </a:xfrm>
        </p:spPr>
        <p:txBody>
          <a:bodyPr/>
          <a:lstStyle/>
          <a:p>
            <a:r>
              <a:rPr lang="en-US" dirty="0"/>
              <a:t>Performance Evaluation </a:t>
            </a:r>
            <a:r>
              <a:rPr lang="en-US" dirty="0" smtClean="0"/>
              <a:t>Purpose</a:t>
            </a:r>
            <a:endParaRPr lang="en-US" dirty="0"/>
          </a:p>
        </p:txBody>
      </p:sp>
      <p:sp>
        <p:nvSpPr>
          <p:cNvPr id="5" name="Rectangle 3"/>
          <p:cNvSpPr txBox="1">
            <a:spLocks noChangeArrowheads="1"/>
          </p:cNvSpPr>
          <p:nvPr/>
        </p:nvSpPr>
        <p:spPr>
          <a:xfrm>
            <a:off x="298524" y="957431"/>
            <a:ext cx="8673354" cy="540473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buClr>
                <a:schemeClr val="tx1"/>
              </a:buClr>
              <a:buFont typeface="Wingdings" panose="05000000000000000000" pitchFamily="2" charset="2"/>
              <a:buChar char="Ø"/>
            </a:pPr>
            <a:r>
              <a:rPr lang="en-US" altLang="en-US" dirty="0" smtClean="0"/>
              <a:t>  Clarifies performance expectations</a:t>
            </a:r>
          </a:p>
          <a:p>
            <a:pPr>
              <a:lnSpc>
                <a:spcPct val="100000"/>
              </a:lnSpc>
              <a:buClr>
                <a:schemeClr val="tx1"/>
              </a:buClr>
              <a:buFont typeface="Wingdings" panose="05000000000000000000" pitchFamily="2" charset="2"/>
              <a:buChar char="Ø"/>
            </a:pPr>
            <a:endParaRPr lang="en-US" altLang="en-US" sz="800" dirty="0" smtClean="0"/>
          </a:p>
          <a:p>
            <a:pPr>
              <a:lnSpc>
                <a:spcPct val="100000"/>
              </a:lnSpc>
              <a:buClr>
                <a:schemeClr val="tx1"/>
              </a:buClr>
              <a:buFont typeface="Wingdings" panose="05000000000000000000" pitchFamily="2" charset="2"/>
              <a:buChar char="Ø"/>
            </a:pPr>
            <a:r>
              <a:rPr lang="en-US" altLang="en-US" dirty="0" smtClean="0"/>
              <a:t>  Improves productivity by providing constructive </a:t>
            </a:r>
            <a:r>
              <a:rPr lang="en-US" altLang="en-US" dirty="0"/>
              <a:t> </a:t>
            </a:r>
            <a:r>
              <a:rPr lang="en-US" altLang="en-US" dirty="0" smtClean="0"/>
              <a:t>    feedback</a:t>
            </a:r>
          </a:p>
          <a:p>
            <a:pPr>
              <a:lnSpc>
                <a:spcPct val="100000"/>
              </a:lnSpc>
              <a:buClr>
                <a:schemeClr val="tx1"/>
              </a:buClr>
              <a:buFont typeface="Wingdings" panose="05000000000000000000" pitchFamily="2" charset="2"/>
              <a:buChar char="Ø"/>
            </a:pPr>
            <a:endParaRPr lang="en-US" altLang="en-US" sz="800" dirty="0" smtClean="0"/>
          </a:p>
          <a:p>
            <a:pPr>
              <a:lnSpc>
                <a:spcPct val="100000"/>
              </a:lnSpc>
              <a:buClr>
                <a:schemeClr val="tx1"/>
              </a:buClr>
              <a:buFont typeface="Wingdings" panose="05000000000000000000" pitchFamily="2" charset="2"/>
              <a:buChar char="Ø"/>
            </a:pPr>
            <a:r>
              <a:rPr lang="en-US" altLang="en-US" dirty="0" smtClean="0"/>
              <a:t>  Identifies training and development needs</a:t>
            </a:r>
          </a:p>
          <a:p>
            <a:pPr>
              <a:lnSpc>
                <a:spcPct val="100000"/>
              </a:lnSpc>
              <a:buClr>
                <a:schemeClr val="tx1"/>
              </a:buClr>
              <a:buFont typeface="Wingdings" panose="05000000000000000000" pitchFamily="2" charset="2"/>
              <a:buChar char="Ø"/>
            </a:pPr>
            <a:endParaRPr lang="en-US" altLang="en-US" dirty="0" smtClean="0"/>
          </a:p>
          <a:p>
            <a:pPr>
              <a:lnSpc>
                <a:spcPct val="100000"/>
              </a:lnSpc>
              <a:buClr>
                <a:schemeClr val="tx1"/>
              </a:buClr>
              <a:buFont typeface="Wingdings" panose="05000000000000000000" pitchFamily="2" charset="2"/>
              <a:buChar char="Ø"/>
            </a:pPr>
            <a:r>
              <a:rPr lang="en-US" altLang="en-US" dirty="0" smtClean="0"/>
              <a:t>  Fosters </a:t>
            </a:r>
            <a:r>
              <a:rPr lang="en-US" altLang="en-US" dirty="0"/>
              <a:t>mutual understanding and commitment regarding expectations and </a:t>
            </a:r>
            <a:r>
              <a:rPr lang="en-US" altLang="en-US" dirty="0" smtClean="0"/>
              <a:t>objectives</a:t>
            </a:r>
            <a:endParaRPr lang="en-US" altLang="en-US" dirty="0"/>
          </a:p>
          <a:p>
            <a:pPr>
              <a:lnSpc>
                <a:spcPct val="100000"/>
              </a:lnSpc>
              <a:buClr>
                <a:schemeClr val="tx1"/>
              </a:buClr>
              <a:buFont typeface="Wingdings" panose="05000000000000000000" pitchFamily="2" charset="2"/>
              <a:buChar char="Ø"/>
            </a:pPr>
            <a:endParaRPr lang="en-US" altLang="en-US" dirty="0"/>
          </a:p>
          <a:p>
            <a:pPr>
              <a:lnSpc>
                <a:spcPct val="100000"/>
              </a:lnSpc>
              <a:buClr>
                <a:schemeClr val="tx1"/>
              </a:buClr>
              <a:buFont typeface="Wingdings" panose="05000000000000000000" pitchFamily="2" charset="2"/>
              <a:buChar char="Ø"/>
            </a:pPr>
            <a:r>
              <a:rPr lang="en-US" altLang="en-US" dirty="0" smtClean="0"/>
              <a:t>  Ensures </a:t>
            </a:r>
            <a:r>
              <a:rPr lang="en-US" altLang="en-US" dirty="0"/>
              <a:t>that the </a:t>
            </a:r>
            <a:r>
              <a:rPr lang="en-US" altLang="en-US" dirty="0" smtClean="0"/>
              <a:t>department’s/University’s </a:t>
            </a:r>
            <a:r>
              <a:rPr lang="en-US" altLang="en-US" dirty="0"/>
              <a:t>goals are carried out</a:t>
            </a:r>
          </a:p>
          <a:p>
            <a:pPr marL="0" indent="0">
              <a:buClr>
                <a:srgbClr val="FFFF66"/>
              </a:buClr>
              <a:buNone/>
            </a:pPr>
            <a:endParaRPr lang="en-US" altLang="en-US" dirty="0"/>
          </a:p>
        </p:txBody>
      </p:sp>
      <p:sp>
        <p:nvSpPr>
          <p:cNvPr id="6" name="Rectangle 4"/>
          <p:cNvSpPr txBox="1">
            <a:spLocks noChangeArrowheads="1"/>
          </p:cNvSpPr>
          <p:nvPr/>
        </p:nvSpPr>
        <p:spPr>
          <a:xfrm>
            <a:off x="4550485" y="1106693"/>
            <a:ext cx="3958813" cy="4934174"/>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Wingdings" panose="05000000000000000000" pitchFamily="2" charset="2"/>
              <a:buNone/>
            </a:pPr>
            <a:endParaRPr lang="en-US" altLang="en-US" sz="900" dirty="0" smtClean="0"/>
          </a:p>
          <a:p>
            <a:pPr>
              <a:buFont typeface="Wingdings" panose="05000000000000000000" pitchFamily="2" charset="2"/>
              <a:buNone/>
            </a:pPr>
            <a:endParaRPr lang="en-US" altLang="en-US" dirty="0" smtClean="0"/>
          </a:p>
          <a:p>
            <a:pPr>
              <a:buFont typeface="Wingdings" panose="05000000000000000000" pitchFamily="2" charset="2"/>
              <a:buNone/>
            </a:pPr>
            <a:endParaRPr lang="en-US" altLang="en-US" dirty="0"/>
          </a:p>
        </p:txBody>
      </p:sp>
    </p:spTree>
    <p:extLst>
      <p:ext uri="{BB962C8B-B14F-4D97-AF65-F5344CB8AC3E}">
        <p14:creationId xmlns:p14="http://schemas.microsoft.com/office/powerpoint/2010/main" val="26424150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Top Tips for Conducting Successful Performance Evaluations</a:t>
            </a:r>
          </a:p>
        </p:txBody>
      </p:sp>
      <p:sp>
        <p:nvSpPr>
          <p:cNvPr id="3" name="Content Placeholder 2"/>
          <p:cNvSpPr>
            <a:spLocks noGrp="1"/>
          </p:cNvSpPr>
          <p:nvPr>
            <p:ph idx="1"/>
          </p:nvPr>
        </p:nvSpPr>
        <p:spPr/>
        <p:txBody>
          <a:bodyPr>
            <a:normAutofit fontScale="77500" lnSpcReduction="20000"/>
          </a:bodyPr>
          <a:lstStyle/>
          <a:p>
            <a:pPr marL="0" indent="0">
              <a:buNone/>
            </a:pPr>
            <a:r>
              <a:rPr lang="en-US" b="1" i="1" dirty="0" smtClean="0"/>
              <a:t>6- </a:t>
            </a:r>
            <a:r>
              <a:rPr lang="en-US" b="1" dirty="0" smtClean="0"/>
              <a:t>Use the ratings effectively.</a:t>
            </a:r>
          </a:p>
          <a:p>
            <a:pPr marL="0" indent="0">
              <a:buNone/>
            </a:pPr>
            <a:r>
              <a:rPr lang="en-US" dirty="0"/>
              <a:t>• Review and make key notes about the </a:t>
            </a:r>
            <a:r>
              <a:rPr lang="en-US" dirty="0" smtClean="0"/>
              <a:t>employee’s previous </a:t>
            </a:r>
            <a:r>
              <a:rPr lang="en-US" dirty="0"/>
              <a:t>evaluation, both scores and comments. Did </a:t>
            </a:r>
            <a:r>
              <a:rPr lang="en-US" dirty="0" smtClean="0"/>
              <a:t>the employee </a:t>
            </a:r>
            <a:r>
              <a:rPr lang="en-US" dirty="0"/>
              <a:t>take specific actions to improve </a:t>
            </a:r>
            <a:r>
              <a:rPr lang="en-US" dirty="0" smtClean="0"/>
              <a:t>performance over </a:t>
            </a:r>
            <a:r>
              <a:rPr lang="en-US" dirty="0"/>
              <a:t>the last year?</a:t>
            </a:r>
          </a:p>
          <a:p>
            <a:pPr marL="0" indent="0">
              <a:buNone/>
            </a:pPr>
            <a:r>
              <a:rPr lang="en-US" dirty="0"/>
              <a:t>• Access whether the key functions for which you use </a:t>
            </a:r>
            <a:r>
              <a:rPr lang="en-US" dirty="0" smtClean="0"/>
              <a:t>to evaluate </a:t>
            </a:r>
            <a:r>
              <a:rPr lang="en-US" dirty="0"/>
              <a:t>performance remain valid measurements </a:t>
            </a:r>
            <a:r>
              <a:rPr lang="en-US" dirty="0" smtClean="0"/>
              <a:t>of the </a:t>
            </a:r>
            <a:r>
              <a:rPr lang="en-US" dirty="0"/>
              <a:t>employee’s job responsibilities. If not, please </a:t>
            </a:r>
            <a:r>
              <a:rPr lang="en-US" dirty="0" smtClean="0"/>
              <a:t>make notes </a:t>
            </a:r>
            <a:r>
              <a:rPr lang="en-US" dirty="0"/>
              <a:t>to change the key functions for the next </a:t>
            </a:r>
            <a:r>
              <a:rPr lang="en-US" dirty="0" smtClean="0"/>
              <a:t>evaluation season</a:t>
            </a:r>
            <a:r>
              <a:rPr lang="en-US" dirty="0"/>
              <a:t>?</a:t>
            </a:r>
          </a:p>
          <a:p>
            <a:pPr marL="0" indent="0">
              <a:buNone/>
            </a:pPr>
            <a:r>
              <a:rPr lang="en-US" dirty="0"/>
              <a:t>• Briefly overview the generic scoring template to </a:t>
            </a:r>
            <a:r>
              <a:rPr lang="en-US" dirty="0" smtClean="0"/>
              <a:t>re-familiarize yourself </a:t>
            </a:r>
            <a:r>
              <a:rPr lang="en-US" dirty="0"/>
              <a:t>with the levels of </a:t>
            </a:r>
            <a:r>
              <a:rPr lang="en-US" dirty="0" smtClean="0"/>
              <a:t> performance </a:t>
            </a:r>
            <a:r>
              <a:rPr lang="en-US" dirty="0"/>
              <a:t>measures.</a:t>
            </a:r>
          </a:p>
          <a:p>
            <a:pPr marL="0" indent="0">
              <a:buNone/>
            </a:pPr>
            <a:r>
              <a:rPr lang="en-US" dirty="0"/>
              <a:t>• If you ask your employees to complete self-evaluations</a:t>
            </a:r>
            <a:r>
              <a:rPr lang="en-US" dirty="0" smtClean="0"/>
              <a:t>, take </a:t>
            </a:r>
            <a:r>
              <a:rPr lang="en-US" dirty="0"/>
              <a:t>time to evaluate their </a:t>
            </a:r>
            <a:r>
              <a:rPr lang="en-US" dirty="0" smtClean="0"/>
              <a:t>performance separately from </a:t>
            </a:r>
            <a:r>
              <a:rPr lang="en-US" dirty="0"/>
              <a:t>the employee’s self-evaluation. Compare </a:t>
            </a:r>
            <a:r>
              <a:rPr lang="en-US" dirty="0" smtClean="0"/>
              <a:t>your ratings </a:t>
            </a:r>
            <a:r>
              <a:rPr lang="en-US" dirty="0"/>
              <a:t>with the employee’s self-ratings. Make notes </a:t>
            </a:r>
            <a:r>
              <a:rPr lang="en-US" dirty="0" smtClean="0"/>
              <a:t>of alignment </a:t>
            </a:r>
            <a:r>
              <a:rPr lang="en-US" dirty="0"/>
              <a:t>and differences then determine final ratings</a:t>
            </a:r>
            <a:r>
              <a:rPr lang="en-US" dirty="0" smtClean="0"/>
              <a:t>.  The </a:t>
            </a:r>
            <a:r>
              <a:rPr lang="en-US" dirty="0"/>
              <a:t>comments in the evaluation should reflect </a:t>
            </a:r>
            <a:r>
              <a:rPr lang="en-US" dirty="0" smtClean="0"/>
              <a:t>the supervisor’s  assessment </a:t>
            </a:r>
            <a:r>
              <a:rPr lang="en-US" dirty="0"/>
              <a:t>separately from any </a:t>
            </a:r>
            <a:r>
              <a:rPr lang="en-US" dirty="0" smtClean="0"/>
              <a:t>employee comments </a:t>
            </a:r>
            <a:r>
              <a:rPr lang="en-US" dirty="0"/>
              <a:t>that are made and agreed upon by </a:t>
            </a:r>
            <a:r>
              <a:rPr lang="en-US" dirty="0" smtClean="0"/>
              <a:t>the supervisor</a:t>
            </a:r>
            <a:r>
              <a:rPr lang="en-US" dirty="0"/>
              <a:t>.</a:t>
            </a:r>
          </a:p>
        </p:txBody>
      </p:sp>
    </p:spTree>
    <p:extLst>
      <p:ext uri="{BB962C8B-B14F-4D97-AF65-F5344CB8AC3E}">
        <p14:creationId xmlns:p14="http://schemas.microsoft.com/office/powerpoint/2010/main" val="1896199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Top Tips for Conducting Successful Performance Evaluations</a:t>
            </a:r>
          </a:p>
        </p:txBody>
      </p:sp>
      <p:sp>
        <p:nvSpPr>
          <p:cNvPr id="3" name="Content Placeholder 2"/>
          <p:cNvSpPr>
            <a:spLocks noGrp="1"/>
          </p:cNvSpPr>
          <p:nvPr>
            <p:ph idx="1"/>
          </p:nvPr>
        </p:nvSpPr>
        <p:spPr/>
        <p:txBody>
          <a:bodyPr>
            <a:normAutofit fontScale="92500"/>
          </a:bodyPr>
          <a:lstStyle/>
          <a:p>
            <a:pPr marL="0" indent="0">
              <a:buNone/>
            </a:pPr>
            <a:r>
              <a:rPr lang="en-US" b="1" i="1" dirty="0" smtClean="0"/>
              <a:t>7-</a:t>
            </a:r>
            <a:r>
              <a:rPr lang="en-US" b="1" dirty="0" smtClean="0"/>
              <a:t> Set goals– together.</a:t>
            </a:r>
          </a:p>
          <a:p>
            <a:pPr marL="0" indent="0">
              <a:buNone/>
            </a:pPr>
            <a:r>
              <a:rPr lang="en-US" dirty="0" smtClean="0"/>
              <a:t>Look at last year’s goals.</a:t>
            </a:r>
          </a:p>
          <a:p>
            <a:pPr>
              <a:buFont typeface="Arial" panose="020B0604020202020204" pitchFamily="34" charset="0"/>
              <a:buChar char="•"/>
            </a:pPr>
            <a:r>
              <a:rPr lang="en-US" dirty="0" smtClean="0"/>
              <a:t>How did it go?  Let the employee tell you what he or she thinks.</a:t>
            </a:r>
          </a:p>
          <a:p>
            <a:pPr>
              <a:buFont typeface="Arial" panose="020B0604020202020204" pitchFamily="34" charset="0"/>
              <a:buChar char="•"/>
            </a:pPr>
            <a:r>
              <a:rPr lang="en-US" dirty="0" smtClean="0"/>
              <a:t>Give your feedback.</a:t>
            </a:r>
          </a:p>
          <a:p>
            <a:pPr>
              <a:buFont typeface="Arial" panose="020B0604020202020204" pitchFamily="34" charset="0"/>
              <a:buChar char="•"/>
            </a:pPr>
            <a:r>
              <a:rPr lang="en-US" dirty="0" smtClean="0"/>
              <a:t>Celebrate accomplished goals.</a:t>
            </a:r>
          </a:p>
          <a:p>
            <a:pPr>
              <a:buFont typeface="Arial" panose="020B0604020202020204" pitchFamily="34" charset="0"/>
              <a:buChar char="•"/>
            </a:pPr>
            <a:r>
              <a:rPr lang="en-US" dirty="0" smtClean="0"/>
              <a:t>For unmet goals, talk about why not:</a:t>
            </a:r>
          </a:p>
          <a:p>
            <a:pPr lvl="1">
              <a:buFont typeface="Wingdings" panose="05000000000000000000" pitchFamily="2" charset="2"/>
              <a:buChar char="Ø"/>
            </a:pPr>
            <a:r>
              <a:rPr lang="en-US" dirty="0" smtClean="0"/>
              <a:t>Was it a personal obstacle or something within control?  If so, how can you encourage and support success?</a:t>
            </a:r>
          </a:p>
          <a:p>
            <a:pPr lvl="1">
              <a:buFont typeface="Wingdings" panose="05000000000000000000" pitchFamily="2" charset="2"/>
              <a:buChar char="Ø"/>
            </a:pPr>
            <a:r>
              <a:rPr lang="en-US" dirty="0" smtClean="0"/>
              <a:t>Was it an external obstacle or something outside of control?  If so, is there something you do to take care of the obstacle?  Can you refocus on what is attainable?</a:t>
            </a:r>
            <a:endParaRPr lang="en-US" dirty="0"/>
          </a:p>
        </p:txBody>
      </p:sp>
    </p:spTree>
    <p:extLst>
      <p:ext uri="{BB962C8B-B14F-4D97-AF65-F5344CB8AC3E}">
        <p14:creationId xmlns:p14="http://schemas.microsoft.com/office/powerpoint/2010/main" val="1064541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Top Tips for Conducting Successful Performance Evaluations</a:t>
            </a:r>
          </a:p>
        </p:txBody>
      </p:sp>
      <p:sp>
        <p:nvSpPr>
          <p:cNvPr id="3" name="Content Placeholder 2"/>
          <p:cNvSpPr>
            <a:spLocks noGrp="1"/>
          </p:cNvSpPr>
          <p:nvPr>
            <p:ph idx="1"/>
          </p:nvPr>
        </p:nvSpPr>
        <p:spPr/>
        <p:txBody>
          <a:bodyPr/>
          <a:lstStyle/>
          <a:p>
            <a:pPr marL="0" indent="0">
              <a:buNone/>
            </a:pPr>
            <a:r>
              <a:rPr lang="en-US" b="1" i="1" dirty="0"/>
              <a:t>7-</a:t>
            </a:r>
            <a:r>
              <a:rPr lang="en-US" b="1" dirty="0"/>
              <a:t> Set goals– </a:t>
            </a:r>
            <a:r>
              <a:rPr lang="en-US" b="1" dirty="0" smtClean="0"/>
              <a:t>together (cont.).</a:t>
            </a:r>
            <a:endParaRPr lang="en-US" b="1" dirty="0"/>
          </a:p>
          <a:p>
            <a:pPr marL="0" indent="0">
              <a:buNone/>
            </a:pPr>
            <a:r>
              <a:rPr lang="en-US" dirty="0" smtClean="0"/>
              <a:t>Set goals for next year.</a:t>
            </a:r>
          </a:p>
          <a:p>
            <a:pPr>
              <a:buFont typeface="Arial" panose="020B0604020202020204" pitchFamily="34" charset="0"/>
              <a:buChar char="•"/>
            </a:pPr>
            <a:r>
              <a:rPr lang="en-US" dirty="0" smtClean="0"/>
              <a:t>Encourage your staff member to identify goals that he or she wants to work on, especially those that align with the team goals.</a:t>
            </a:r>
          </a:p>
          <a:p>
            <a:pPr>
              <a:buFont typeface="Arial" panose="020B0604020202020204" pitchFamily="34" charset="0"/>
              <a:buChar char="•"/>
            </a:pPr>
            <a:r>
              <a:rPr lang="en-US" dirty="0" smtClean="0"/>
              <a:t>Ask the staff member to write a draft copy to go over with you.</a:t>
            </a:r>
          </a:p>
          <a:p>
            <a:pPr>
              <a:buFont typeface="Arial" panose="020B0604020202020204" pitchFamily="34" charset="0"/>
              <a:buChar char="•"/>
            </a:pPr>
            <a:r>
              <a:rPr lang="en-US" dirty="0" smtClean="0"/>
              <a:t>Make goals SMART (Specific, Measurable, Aspirational, Realistic, </a:t>
            </a:r>
            <a:r>
              <a:rPr lang="en-US" dirty="0" err="1" smtClean="0"/>
              <a:t>Timebound</a:t>
            </a:r>
            <a:r>
              <a:rPr lang="en-US" dirty="0" smtClean="0"/>
              <a:t>).</a:t>
            </a:r>
            <a:endParaRPr lang="en-US" dirty="0"/>
          </a:p>
        </p:txBody>
      </p:sp>
    </p:spTree>
    <p:extLst>
      <p:ext uri="{BB962C8B-B14F-4D97-AF65-F5344CB8AC3E}">
        <p14:creationId xmlns:p14="http://schemas.microsoft.com/office/powerpoint/2010/main" val="14371612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Top Tips for Conducting Successful Performance Evaluations</a:t>
            </a:r>
          </a:p>
        </p:txBody>
      </p:sp>
      <p:sp>
        <p:nvSpPr>
          <p:cNvPr id="3" name="Content Placeholder 2"/>
          <p:cNvSpPr>
            <a:spLocks noGrp="1"/>
          </p:cNvSpPr>
          <p:nvPr>
            <p:ph idx="1"/>
          </p:nvPr>
        </p:nvSpPr>
        <p:spPr/>
        <p:txBody>
          <a:bodyPr>
            <a:normAutofit lnSpcReduction="10000"/>
          </a:bodyPr>
          <a:lstStyle/>
          <a:p>
            <a:pPr marL="0" indent="0">
              <a:buNone/>
            </a:pPr>
            <a:r>
              <a:rPr lang="en-US" b="1" i="1" dirty="0" smtClean="0"/>
              <a:t>8-</a:t>
            </a:r>
            <a:r>
              <a:rPr lang="en-US" b="1" dirty="0" smtClean="0"/>
              <a:t> Coach to improve performance.</a:t>
            </a:r>
          </a:p>
          <a:p>
            <a:r>
              <a:rPr lang="en-US" dirty="0"/>
              <a:t>Providing constructive feedback to your employees </a:t>
            </a:r>
            <a:r>
              <a:rPr lang="en-US" dirty="0" smtClean="0"/>
              <a:t>shows that </a:t>
            </a:r>
            <a:r>
              <a:rPr lang="en-US" dirty="0"/>
              <a:t>you care about them and want to help them succeed</a:t>
            </a:r>
            <a:r>
              <a:rPr lang="en-US" dirty="0" smtClean="0"/>
              <a:t>.  Effective </a:t>
            </a:r>
            <a:r>
              <a:rPr lang="en-US" dirty="0"/>
              <a:t>managers address major performance issues </a:t>
            </a:r>
            <a:r>
              <a:rPr lang="en-US" dirty="0" smtClean="0"/>
              <a:t>at the </a:t>
            </a:r>
            <a:r>
              <a:rPr lang="en-US" dirty="0"/>
              <a:t>time they occur, so there shouldn’t be surprises at </a:t>
            </a:r>
            <a:r>
              <a:rPr lang="en-US" dirty="0" smtClean="0"/>
              <a:t>the evaluation</a:t>
            </a:r>
            <a:r>
              <a:rPr lang="en-US" dirty="0"/>
              <a:t>. On the other hand, you may have </a:t>
            </a:r>
            <a:r>
              <a:rPr lang="en-US" dirty="0" smtClean="0"/>
              <a:t>suggestions for </a:t>
            </a:r>
            <a:r>
              <a:rPr lang="en-US" dirty="0"/>
              <a:t>improvements to enhance an employee’s </a:t>
            </a:r>
            <a:r>
              <a:rPr lang="en-US" dirty="0" smtClean="0"/>
              <a:t>overall performance</a:t>
            </a:r>
            <a:r>
              <a:rPr lang="en-US" dirty="0"/>
              <a:t>, help him or her move from good to great, </a:t>
            </a:r>
            <a:r>
              <a:rPr lang="en-US" dirty="0" smtClean="0"/>
              <a:t>or more </a:t>
            </a:r>
            <a:r>
              <a:rPr lang="en-US" dirty="0"/>
              <a:t>effectively align activities to the team’s mission </a:t>
            </a:r>
            <a:r>
              <a:rPr lang="en-US" dirty="0" smtClean="0"/>
              <a:t>and goals</a:t>
            </a:r>
            <a:r>
              <a:rPr lang="en-US" dirty="0"/>
              <a:t>. Giving constructive feedback will provide </a:t>
            </a:r>
            <a:r>
              <a:rPr lang="en-US" dirty="0" smtClean="0"/>
              <a:t>direction for </a:t>
            </a:r>
            <a:r>
              <a:rPr lang="en-US" dirty="0"/>
              <a:t>the coming year and clarify expectations.</a:t>
            </a:r>
          </a:p>
        </p:txBody>
      </p:sp>
    </p:spTree>
    <p:extLst>
      <p:ext uri="{BB962C8B-B14F-4D97-AF65-F5344CB8AC3E}">
        <p14:creationId xmlns:p14="http://schemas.microsoft.com/office/powerpoint/2010/main" val="3744901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Top Tips for Conducting Successful Performance Evaluations</a:t>
            </a:r>
          </a:p>
        </p:txBody>
      </p:sp>
      <p:sp>
        <p:nvSpPr>
          <p:cNvPr id="3" name="Content Placeholder 2"/>
          <p:cNvSpPr>
            <a:spLocks noGrp="1"/>
          </p:cNvSpPr>
          <p:nvPr>
            <p:ph idx="1"/>
          </p:nvPr>
        </p:nvSpPr>
        <p:spPr/>
        <p:txBody>
          <a:bodyPr>
            <a:normAutofit fontScale="70000" lnSpcReduction="20000"/>
          </a:bodyPr>
          <a:lstStyle/>
          <a:p>
            <a:pPr marL="0" indent="0">
              <a:buNone/>
            </a:pPr>
            <a:r>
              <a:rPr lang="en-US" b="1" i="1" dirty="0"/>
              <a:t>8-</a:t>
            </a:r>
            <a:r>
              <a:rPr lang="en-US" b="1" dirty="0"/>
              <a:t> Coach to improve </a:t>
            </a:r>
            <a:r>
              <a:rPr lang="en-US" b="1" dirty="0" smtClean="0"/>
              <a:t>performance (cont.).</a:t>
            </a:r>
            <a:endParaRPr lang="en-US" b="1" dirty="0"/>
          </a:p>
          <a:p>
            <a:r>
              <a:rPr lang="en-US" b="1" dirty="0"/>
              <a:t>How to provide constructive feedback:</a:t>
            </a:r>
          </a:p>
          <a:p>
            <a:pPr marL="0" indent="0">
              <a:buNone/>
            </a:pPr>
            <a:r>
              <a:rPr lang="en-US" dirty="0"/>
              <a:t>• Before the evaluation meeting, identify the behavior </a:t>
            </a:r>
            <a:r>
              <a:rPr lang="en-US" dirty="0" smtClean="0"/>
              <a:t>or behaviors </a:t>
            </a:r>
            <a:r>
              <a:rPr lang="en-US" dirty="0"/>
              <a:t>that need improvement. Describe how the </a:t>
            </a:r>
            <a:r>
              <a:rPr lang="en-US" dirty="0" smtClean="0"/>
              <a:t>improvements will </a:t>
            </a:r>
            <a:r>
              <a:rPr lang="en-US" dirty="0"/>
              <a:t>have a positive impact on the team’s </a:t>
            </a:r>
            <a:r>
              <a:rPr lang="en-US" dirty="0" smtClean="0"/>
              <a:t>or organization’s </a:t>
            </a:r>
            <a:r>
              <a:rPr lang="en-US" dirty="0"/>
              <a:t>mission or the employee’s goals, </a:t>
            </a:r>
            <a:r>
              <a:rPr lang="en-US" dirty="0" smtClean="0"/>
              <a:t>professional growth </a:t>
            </a:r>
            <a:r>
              <a:rPr lang="en-US" dirty="0"/>
              <a:t>or job functions.</a:t>
            </a:r>
          </a:p>
          <a:p>
            <a:pPr marL="0" indent="0">
              <a:buNone/>
            </a:pPr>
            <a:r>
              <a:rPr lang="en-US" dirty="0"/>
              <a:t>• Provide positive feedback first.</a:t>
            </a:r>
          </a:p>
          <a:p>
            <a:pPr marL="0" indent="0">
              <a:buNone/>
            </a:pPr>
            <a:r>
              <a:rPr lang="en-US" dirty="0"/>
              <a:t>• Describe the behavior that needs improvement.</a:t>
            </a:r>
          </a:p>
          <a:p>
            <a:pPr marL="0" indent="0">
              <a:buNone/>
            </a:pPr>
            <a:r>
              <a:rPr lang="en-US" dirty="0"/>
              <a:t>• Ask the employee for recommendations to correct </a:t>
            </a:r>
            <a:r>
              <a:rPr lang="en-US" dirty="0" smtClean="0"/>
              <a:t>the behavior</a:t>
            </a:r>
            <a:r>
              <a:rPr lang="en-US" dirty="0"/>
              <a:t>. If he or she suggests a workable solution, </a:t>
            </a:r>
            <a:r>
              <a:rPr lang="en-US" dirty="0" smtClean="0"/>
              <a:t>give your </a:t>
            </a:r>
            <a:r>
              <a:rPr lang="en-US" dirty="0"/>
              <a:t>approval and your expectation for improved performance</a:t>
            </a:r>
            <a:r>
              <a:rPr lang="en-US" dirty="0" smtClean="0"/>
              <a:t>. If </a:t>
            </a:r>
            <a:r>
              <a:rPr lang="en-US" dirty="0"/>
              <a:t>the employee is unable to offer a solution</a:t>
            </a:r>
            <a:r>
              <a:rPr lang="en-US" dirty="0" smtClean="0"/>
              <a:t>, problem-solve </a:t>
            </a:r>
            <a:r>
              <a:rPr lang="en-US" dirty="0"/>
              <a:t>together.</a:t>
            </a:r>
          </a:p>
          <a:p>
            <a:pPr marL="0" indent="0">
              <a:buNone/>
            </a:pPr>
            <a:r>
              <a:rPr lang="en-US" dirty="0"/>
              <a:t>• Clarify the agreement and determine next steps. Set </a:t>
            </a:r>
            <a:r>
              <a:rPr lang="en-US" dirty="0" smtClean="0"/>
              <a:t>a time </a:t>
            </a:r>
            <a:r>
              <a:rPr lang="en-US" dirty="0"/>
              <a:t>to follow up.</a:t>
            </a:r>
          </a:p>
          <a:p>
            <a:pPr marL="0" indent="0">
              <a:buNone/>
            </a:pPr>
            <a:r>
              <a:rPr lang="en-US" dirty="0"/>
              <a:t>• Reiterate positive key points from your earlier discussion.</a:t>
            </a:r>
          </a:p>
          <a:p>
            <a:pPr marL="0" indent="0">
              <a:buNone/>
            </a:pPr>
            <a:r>
              <a:rPr lang="en-US" dirty="0"/>
              <a:t>• Thank the employee and make it clear that your goal </a:t>
            </a:r>
            <a:r>
              <a:rPr lang="en-US" dirty="0" smtClean="0"/>
              <a:t>is to </a:t>
            </a:r>
            <a:r>
              <a:rPr lang="en-US" dirty="0"/>
              <a:t>see him or her succeed.</a:t>
            </a:r>
          </a:p>
        </p:txBody>
      </p:sp>
    </p:spTree>
    <p:extLst>
      <p:ext uri="{BB962C8B-B14F-4D97-AF65-F5344CB8AC3E}">
        <p14:creationId xmlns:p14="http://schemas.microsoft.com/office/powerpoint/2010/main" val="16026256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Handling Employee Behaviors </a:t>
            </a:r>
          </a:p>
        </p:txBody>
      </p:sp>
      <p:sp>
        <p:nvSpPr>
          <p:cNvPr id="4" name="Rectangle 3"/>
          <p:cNvSpPr/>
          <p:nvPr/>
        </p:nvSpPr>
        <p:spPr>
          <a:xfrm>
            <a:off x="339349" y="1376903"/>
            <a:ext cx="8096312" cy="4524315"/>
          </a:xfrm>
          <a:prstGeom prst="rect">
            <a:avLst/>
          </a:prstGeom>
        </p:spPr>
        <p:txBody>
          <a:bodyPr wrap="square">
            <a:spAutoFit/>
          </a:bodyPr>
          <a:lstStyle/>
          <a:p>
            <a:pPr fontAlgn="auto">
              <a:spcBef>
                <a:spcPts val="0"/>
              </a:spcBef>
              <a:spcAft>
                <a:spcPts val="0"/>
              </a:spcAft>
              <a:defRPr/>
            </a:pPr>
            <a:r>
              <a:rPr kumimoji="1" lang="en-US" sz="2400" b="1" kern="0" dirty="0">
                <a:latin typeface="Times New Roman"/>
              </a:rPr>
              <a:t>If the employee becomes angry:</a:t>
            </a:r>
            <a:r>
              <a:rPr kumimoji="1" lang="en-US" sz="2400" kern="0" dirty="0">
                <a:latin typeface="Times New Roman"/>
              </a:rPr>
              <a:t> </a:t>
            </a:r>
          </a:p>
          <a:p>
            <a:pPr marL="398463" indent="-398463" fontAlgn="auto">
              <a:spcBef>
                <a:spcPts val="0"/>
              </a:spcBef>
              <a:spcAft>
                <a:spcPts val="0"/>
              </a:spcAft>
              <a:buFont typeface="Wingdings" panose="05000000000000000000" pitchFamily="2" charset="2"/>
              <a:buChar char="Ø"/>
              <a:defRPr/>
            </a:pPr>
            <a:endParaRPr kumimoji="1" lang="en-US" sz="2400" kern="0" dirty="0">
              <a:latin typeface="Times New Roman"/>
            </a:endParaRPr>
          </a:p>
          <a:p>
            <a:pPr marL="855663" lvl="1" indent="-342900" fontAlgn="auto">
              <a:spcBef>
                <a:spcPts val="0"/>
              </a:spcBef>
              <a:spcAft>
                <a:spcPts val="0"/>
              </a:spcAft>
              <a:buSzPct val="120000"/>
              <a:buFont typeface="Wingdings" panose="05000000000000000000" pitchFamily="2" charset="2"/>
              <a:buChar char="Ø"/>
              <a:defRPr/>
            </a:pPr>
            <a:r>
              <a:rPr kumimoji="1" lang="en-US" sz="2400" kern="0" dirty="0">
                <a:latin typeface="Times New Roman"/>
              </a:rPr>
              <a:t>Stay calm and centered. </a:t>
            </a:r>
          </a:p>
          <a:p>
            <a:pPr marL="855663" lvl="1" indent="-342900" fontAlgn="auto">
              <a:spcBef>
                <a:spcPts val="0"/>
              </a:spcBef>
              <a:spcAft>
                <a:spcPts val="0"/>
              </a:spcAft>
              <a:buSzPct val="120000"/>
              <a:buFont typeface="Wingdings" panose="05000000000000000000" pitchFamily="2" charset="2"/>
              <a:buChar char="Ø"/>
              <a:defRPr/>
            </a:pPr>
            <a:endParaRPr kumimoji="1" lang="en-US" sz="2400" kern="0" dirty="0">
              <a:latin typeface="Times New Roman"/>
            </a:endParaRPr>
          </a:p>
          <a:p>
            <a:pPr marL="855663" lvl="1" indent="-342900" fontAlgn="auto">
              <a:spcBef>
                <a:spcPts val="0"/>
              </a:spcBef>
              <a:spcAft>
                <a:spcPts val="0"/>
              </a:spcAft>
              <a:buSzPct val="120000"/>
              <a:buFont typeface="Wingdings" panose="05000000000000000000" pitchFamily="2" charset="2"/>
              <a:buChar char="Ø"/>
              <a:defRPr/>
            </a:pPr>
            <a:r>
              <a:rPr kumimoji="1" lang="en-US" sz="2400" kern="0" dirty="0">
                <a:latin typeface="Times New Roman"/>
              </a:rPr>
              <a:t>Let the employee "run down" for as </a:t>
            </a:r>
            <a:endParaRPr kumimoji="1" lang="en-US" sz="2400" kern="0" dirty="0" smtClean="0">
              <a:latin typeface="Times New Roman"/>
            </a:endParaRPr>
          </a:p>
          <a:p>
            <a:pPr marL="512763" lvl="1" fontAlgn="auto">
              <a:spcBef>
                <a:spcPts val="0"/>
              </a:spcBef>
              <a:spcAft>
                <a:spcPts val="0"/>
              </a:spcAft>
              <a:buSzPct val="120000"/>
              <a:defRPr/>
            </a:pPr>
            <a:r>
              <a:rPr kumimoji="1" lang="en-US" sz="2400" kern="0" dirty="0" smtClean="0">
                <a:latin typeface="Times New Roman"/>
              </a:rPr>
              <a:t>long </a:t>
            </a:r>
            <a:r>
              <a:rPr kumimoji="1" lang="en-US" sz="2400" kern="0" dirty="0">
                <a:latin typeface="Times New Roman"/>
              </a:rPr>
              <a:t>as s/he needs until the employee can </a:t>
            </a:r>
            <a:endParaRPr kumimoji="1" lang="en-US" sz="2400" kern="0" dirty="0" smtClean="0">
              <a:latin typeface="Times New Roman"/>
            </a:endParaRPr>
          </a:p>
          <a:p>
            <a:pPr marL="512763" lvl="1" fontAlgn="auto">
              <a:spcBef>
                <a:spcPts val="0"/>
              </a:spcBef>
              <a:spcAft>
                <a:spcPts val="0"/>
              </a:spcAft>
              <a:buSzPct val="120000"/>
              <a:defRPr/>
            </a:pPr>
            <a:r>
              <a:rPr kumimoji="1" lang="en-US" sz="2400" kern="0" dirty="0" smtClean="0">
                <a:latin typeface="Times New Roman"/>
              </a:rPr>
              <a:t>listen </a:t>
            </a:r>
            <a:r>
              <a:rPr kumimoji="1" lang="en-US" sz="2400" kern="0" dirty="0">
                <a:latin typeface="Times New Roman"/>
              </a:rPr>
              <a:t>to you. </a:t>
            </a:r>
          </a:p>
          <a:p>
            <a:pPr marL="855663" lvl="1" indent="-342900" fontAlgn="auto">
              <a:spcBef>
                <a:spcPts val="0"/>
              </a:spcBef>
              <a:spcAft>
                <a:spcPts val="0"/>
              </a:spcAft>
              <a:buSzPct val="120000"/>
              <a:buFont typeface="Wingdings" panose="05000000000000000000" pitchFamily="2" charset="2"/>
              <a:buChar char="Ø"/>
              <a:defRPr/>
            </a:pPr>
            <a:endParaRPr kumimoji="1" lang="en-US" sz="2400" kern="0" dirty="0">
              <a:latin typeface="Times New Roman"/>
            </a:endParaRPr>
          </a:p>
          <a:p>
            <a:pPr marL="855663" lvl="1" indent="-342900" fontAlgn="auto">
              <a:spcBef>
                <a:spcPts val="0"/>
              </a:spcBef>
              <a:spcAft>
                <a:spcPts val="0"/>
              </a:spcAft>
              <a:buSzPct val="120000"/>
              <a:buFont typeface="Wingdings" panose="05000000000000000000" pitchFamily="2" charset="2"/>
              <a:buChar char="Ø"/>
              <a:defRPr/>
            </a:pPr>
            <a:r>
              <a:rPr kumimoji="1" lang="en-US" sz="2400" kern="0" dirty="0">
                <a:latin typeface="Times New Roman"/>
              </a:rPr>
              <a:t>Avoid arguments. </a:t>
            </a:r>
          </a:p>
          <a:p>
            <a:pPr marL="855663" lvl="1" indent="-342900" fontAlgn="auto">
              <a:spcBef>
                <a:spcPts val="0"/>
              </a:spcBef>
              <a:spcAft>
                <a:spcPts val="0"/>
              </a:spcAft>
              <a:buSzPct val="120000"/>
              <a:buFont typeface="Wingdings" panose="05000000000000000000" pitchFamily="2" charset="2"/>
              <a:buChar char="Ø"/>
              <a:defRPr/>
            </a:pPr>
            <a:endParaRPr kumimoji="1" lang="en-US" sz="2400" kern="0" dirty="0">
              <a:latin typeface="Times New Roman"/>
            </a:endParaRPr>
          </a:p>
          <a:p>
            <a:pPr marL="855663" lvl="1" indent="-342900" fontAlgn="auto">
              <a:spcBef>
                <a:spcPts val="0"/>
              </a:spcBef>
              <a:spcAft>
                <a:spcPts val="0"/>
              </a:spcAft>
              <a:buSzPct val="120000"/>
              <a:buFont typeface="Wingdings" panose="05000000000000000000" pitchFamily="2" charset="2"/>
              <a:buChar char="Ø"/>
              <a:defRPr/>
            </a:pPr>
            <a:r>
              <a:rPr kumimoji="1" lang="en-US" sz="2400" kern="0" dirty="0">
                <a:latin typeface="Times New Roman"/>
              </a:rPr>
              <a:t>Bring discussion and focus back to performance and standards. </a:t>
            </a:r>
            <a:endParaRPr lang="en-US" sz="2400" kern="0" dirty="0">
              <a:latin typeface="Arial" charset="0"/>
            </a:endParaRPr>
          </a:p>
        </p:txBody>
      </p:sp>
      <p:pic>
        <p:nvPicPr>
          <p:cNvPr id="5" name="Picture 4" descr="090024D.jpgangry man                                           000072BCES 2                           B2BD0AE3:"/>
          <p:cNvPicPr>
            <a:picLocks noChangeAspect="1" noChangeArrowheads="1"/>
          </p:cNvPicPr>
          <p:nvPr/>
        </p:nvPicPr>
        <p:blipFill>
          <a:blip r:embed="rId2">
            <a:extLst>
              <a:ext uri="{28A0092B-C50C-407E-A947-70E740481C1C}">
                <a14:useLocalDpi xmlns:a14="http://schemas.microsoft.com/office/drawing/2010/main" val="0"/>
              </a:ext>
            </a:extLst>
          </a:blip>
          <a:srcRect t="13026"/>
          <a:stretch>
            <a:fillRect/>
          </a:stretch>
        </p:blipFill>
        <p:spPr bwMode="auto">
          <a:xfrm>
            <a:off x="6222642" y="1376903"/>
            <a:ext cx="2743200" cy="2895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7326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Handling Employee Behaviors</a:t>
            </a:r>
          </a:p>
        </p:txBody>
      </p:sp>
      <p:sp>
        <p:nvSpPr>
          <p:cNvPr id="4" name="Rectangle 3"/>
          <p:cNvSpPr/>
          <p:nvPr/>
        </p:nvSpPr>
        <p:spPr>
          <a:xfrm>
            <a:off x="274955" y="901844"/>
            <a:ext cx="7595855" cy="5226046"/>
          </a:xfrm>
          <a:prstGeom prst="rect">
            <a:avLst/>
          </a:prstGeom>
        </p:spPr>
        <p:txBody>
          <a:bodyPr wrap="square">
            <a:spAutoFit/>
          </a:bodyPr>
          <a:lstStyle/>
          <a:p>
            <a:pPr>
              <a:spcBef>
                <a:spcPct val="20000"/>
              </a:spcBef>
              <a:defRPr/>
            </a:pPr>
            <a:r>
              <a:rPr kumimoji="1" lang="en-US" sz="2400" b="1" kern="0" dirty="0" smtClean="0">
                <a:latin typeface="Times New Roman"/>
              </a:rPr>
              <a:t>If </a:t>
            </a:r>
            <a:r>
              <a:rPr kumimoji="1" lang="en-US" sz="2400" b="1" kern="0" dirty="0">
                <a:latin typeface="Times New Roman"/>
              </a:rPr>
              <a:t>the employee is unresponsive or withdraws:</a:t>
            </a:r>
            <a:endParaRPr kumimoji="1" lang="en-US" sz="1000" b="1" kern="0" dirty="0">
              <a:latin typeface="Times New Roman"/>
            </a:endParaRPr>
          </a:p>
          <a:p>
            <a:pPr marL="398463" indent="-398463">
              <a:spcBef>
                <a:spcPct val="20000"/>
              </a:spcBef>
              <a:buFont typeface="Wingdings" panose="05000000000000000000" pitchFamily="2" charset="2"/>
              <a:buChar char="Ø"/>
              <a:defRPr/>
            </a:pPr>
            <a:endParaRPr kumimoji="1" lang="en-US" sz="1000" b="1" kern="0" dirty="0">
              <a:latin typeface="Times New Roman"/>
            </a:endParaRPr>
          </a:p>
          <a:p>
            <a:pPr marL="855663" lvl="1" indent="-342900">
              <a:spcBef>
                <a:spcPct val="20000"/>
              </a:spcBef>
              <a:buSzPct val="120000"/>
              <a:buFont typeface="Wingdings" panose="05000000000000000000" pitchFamily="2" charset="2"/>
              <a:buChar char="Ø"/>
              <a:defRPr/>
            </a:pPr>
            <a:r>
              <a:rPr kumimoji="1" lang="en-US" sz="2400" kern="0" dirty="0">
                <a:latin typeface="Times New Roman"/>
              </a:rPr>
              <a:t>Be patient and friendly</a:t>
            </a:r>
          </a:p>
          <a:p>
            <a:pPr marL="798513" lvl="1" indent="-285750">
              <a:spcBef>
                <a:spcPct val="20000"/>
              </a:spcBef>
              <a:buSzPct val="120000"/>
              <a:buFont typeface="Wingdings" panose="05000000000000000000" pitchFamily="2" charset="2"/>
              <a:buChar char="Ø"/>
              <a:defRPr/>
            </a:pPr>
            <a:endParaRPr kumimoji="1" lang="en-US" sz="1200" kern="0" dirty="0">
              <a:latin typeface="Times New Roman"/>
            </a:endParaRPr>
          </a:p>
          <a:p>
            <a:pPr marL="855663" lvl="1" indent="-342900">
              <a:spcBef>
                <a:spcPct val="20000"/>
              </a:spcBef>
              <a:buSzPct val="120000"/>
              <a:buFont typeface="Wingdings" panose="05000000000000000000" pitchFamily="2" charset="2"/>
              <a:buChar char="Ø"/>
              <a:defRPr/>
            </a:pPr>
            <a:r>
              <a:rPr kumimoji="1" lang="en-US" sz="2400" kern="0" dirty="0">
                <a:latin typeface="Times New Roman"/>
              </a:rPr>
              <a:t>Show concern</a:t>
            </a:r>
          </a:p>
          <a:p>
            <a:pPr marL="798513" lvl="1" indent="-285750">
              <a:spcBef>
                <a:spcPct val="20000"/>
              </a:spcBef>
              <a:buSzPct val="120000"/>
              <a:buFont typeface="Wingdings" panose="05000000000000000000" pitchFamily="2" charset="2"/>
              <a:buChar char="Ø"/>
              <a:defRPr/>
            </a:pPr>
            <a:endParaRPr kumimoji="1" lang="en-US" sz="1200" kern="0" dirty="0">
              <a:latin typeface="Times New Roman"/>
            </a:endParaRPr>
          </a:p>
          <a:p>
            <a:pPr marL="855663" lvl="1" indent="-342900">
              <a:spcBef>
                <a:spcPct val="20000"/>
              </a:spcBef>
              <a:buSzPct val="120000"/>
              <a:buFont typeface="Wingdings" panose="05000000000000000000" pitchFamily="2" charset="2"/>
              <a:buChar char="Ø"/>
              <a:defRPr/>
            </a:pPr>
            <a:r>
              <a:rPr kumimoji="1" lang="en-US" sz="2400" kern="0" dirty="0">
                <a:latin typeface="Times New Roman"/>
              </a:rPr>
              <a:t>Encourage the employee to talk and let </a:t>
            </a:r>
            <a:endParaRPr kumimoji="1" lang="en-US" sz="2400" kern="0" dirty="0" smtClean="0">
              <a:latin typeface="Times New Roman"/>
            </a:endParaRPr>
          </a:p>
          <a:p>
            <a:pPr marL="512763" lvl="1">
              <a:spcBef>
                <a:spcPct val="20000"/>
              </a:spcBef>
              <a:buSzPct val="120000"/>
              <a:defRPr/>
            </a:pPr>
            <a:r>
              <a:rPr kumimoji="1" lang="en-US" sz="2400" kern="0" dirty="0" smtClean="0">
                <a:latin typeface="Times New Roman"/>
              </a:rPr>
              <a:t>them </a:t>
            </a:r>
            <a:r>
              <a:rPr kumimoji="1" lang="en-US" sz="2400" kern="0" dirty="0">
                <a:latin typeface="Times New Roman"/>
              </a:rPr>
              <a:t>know that you want to hear his or her </a:t>
            </a:r>
            <a:endParaRPr kumimoji="1" lang="en-US" sz="2400" kern="0" dirty="0" smtClean="0">
              <a:latin typeface="Times New Roman"/>
            </a:endParaRPr>
          </a:p>
          <a:p>
            <a:pPr marL="512763" lvl="1">
              <a:spcBef>
                <a:spcPct val="20000"/>
              </a:spcBef>
              <a:buSzPct val="120000"/>
              <a:defRPr/>
            </a:pPr>
            <a:r>
              <a:rPr kumimoji="1" lang="en-US" sz="2400" kern="0" dirty="0" smtClean="0">
                <a:latin typeface="Times New Roman"/>
              </a:rPr>
              <a:t>input</a:t>
            </a:r>
            <a:r>
              <a:rPr kumimoji="1" lang="en-US" sz="2400" kern="0" dirty="0">
                <a:latin typeface="Times New Roman"/>
              </a:rPr>
              <a:t>, and this input is important to you</a:t>
            </a:r>
          </a:p>
          <a:p>
            <a:pPr marL="1257300" lvl="2" indent="-342900">
              <a:spcBef>
                <a:spcPct val="20000"/>
              </a:spcBef>
              <a:buFont typeface="Wingdings" panose="05000000000000000000" pitchFamily="2" charset="2"/>
              <a:buChar char="Ø"/>
              <a:defRPr/>
            </a:pPr>
            <a:r>
              <a:rPr kumimoji="1" lang="en-US" sz="2400" kern="0" dirty="0">
                <a:latin typeface="Times New Roman"/>
              </a:rPr>
              <a:t>“Why did you…”</a:t>
            </a:r>
          </a:p>
          <a:p>
            <a:pPr marL="1257300" lvl="2" indent="-342900">
              <a:spcBef>
                <a:spcPct val="20000"/>
              </a:spcBef>
              <a:buFont typeface="Wingdings" panose="05000000000000000000" pitchFamily="2" charset="2"/>
              <a:buChar char="Ø"/>
              <a:defRPr/>
            </a:pPr>
            <a:r>
              <a:rPr kumimoji="1" lang="en-US" sz="2400" kern="0" dirty="0">
                <a:latin typeface="Times New Roman"/>
              </a:rPr>
              <a:t>“How do you think…”</a:t>
            </a:r>
          </a:p>
          <a:p>
            <a:pPr marL="798513" lvl="1" indent="-285750">
              <a:spcBef>
                <a:spcPct val="20000"/>
              </a:spcBef>
              <a:buSzPct val="120000"/>
              <a:buFont typeface="Wingdings" panose="05000000000000000000" pitchFamily="2" charset="2"/>
              <a:buChar char="Ø"/>
              <a:defRPr/>
            </a:pPr>
            <a:endParaRPr kumimoji="1" lang="en-US" sz="1200" kern="0" dirty="0">
              <a:latin typeface="Times New Roman"/>
            </a:endParaRPr>
          </a:p>
          <a:p>
            <a:pPr marL="855663" lvl="1" indent="-342900">
              <a:spcBef>
                <a:spcPct val="20000"/>
              </a:spcBef>
              <a:buSzPct val="120000"/>
              <a:buFont typeface="Wingdings" panose="05000000000000000000" pitchFamily="2" charset="2"/>
              <a:buChar char="Ø"/>
              <a:defRPr/>
            </a:pPr>
            <a:r>
              <a:rPr kumimoji="1" lang="en-US" sz="2400" kern="0" dirty="0">
                <a:latin typeface="Times New Roman"/>
              </a:rPr>
              <a:t>Stay silent, and wait for the employee to say something</a:t>
            </a:r>
          </a:p>
        </p:txBody>
      </p:sp>
      <p:pic>
        <p:nvPicPr>
          <p:cNvPr id="5" name="Picture 4" descr="090044A.jpg man holding mouth                                  000072BCES 2                           B2BD0AE3:"/>
          <p:cNvPicPr>
            <a:picLocks noChangeAspect="1" noChangeArrowheads="1"/>
          </p:cNvPicPr>
          <p:nvPr/>
        </p:nvPicPr>
        <p:blipFill>
          <a:blip r:embed="rId2">
            <a:extLst>
              <a:ext uri="{28A0092B-C50C-407E-A947-70E740481C1C}">
                <a14:useLocalDpi xmlns:a14="http://schemas.microsoft.com/office/drawing/2010/main" val="0"/>
              </a:ext>
            </a:extLst>
          </a:blip>
          <a:srcRect t="12100"/>
          <a:stretch>
            <a:fillRect/>
          </a:stretch>
        </p:blipFill>
        <p:spPr bwMode="auto">
          <a:xfrm>
            <a:off x="6324600" y="1849192"/>
            <a:ext cx="2671763" cy="304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058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Handling Employee Behaviors</a:t>
            </a:r>
          </a:p>
        </p:txBody>
      </p:sp>
      <p:sp>
        <p:nvSpPr>
          <p:cNvPr id="4" name="Rectangle 3"/>
          <p:cNvSpPr/>
          <p:nvPr/>
        </p:nvSpPr>
        <p:spPr>
          <a:xfrm>
            <a:off x="153653" y="1010633"/>
            <a:ext cx="8849325" cy="5546134"/>
          </a:xfrm>
          <a:prstGeom prst="rect">
            <a:avLst/>
          </a:prstGeom>
        </p:spPr>
        <p:txBody>
          <a:bodyPr wrap="square">
            <a:spAutoFit/>
          </a:bodyPr>
          <a:lstStyle/>
          <a:p>
            <a:pPr>
              <a:spcBef>
                <a:spcPct val="20000"/>
              </a:spcBef>
              <a:defRPr/>
            </a:pPr>
            <a:r>
              <a:rPr kumimoji="1" lang="en-US" sz="2800" b="1" kern="0" dirty="0">
                <a:latin typeface="Times New Roman"/>
              </a:rPr>
              <a:t>If the employee becomes defensive or makes excuses</a:t>
            </a:r>
            <a:r>
              <a:rPr kumimoji="1" lang="en-US" sz="2800" kern="0" dirty="0">
                <a:latin typeface="Times New Roman"/>
              </a:rPr>
              <a:t>: </a:t>
            </a:r>
          </a:p>
          <a:p>
            <a:pPr marL="285750" indent="-285750">
              <a:spcBef>
                <a:spcPct val="20000"/>
              </a:spcBef>
              <a:buFont typeface="Wingdings" panose="05000000000000000000" pitchFamily="2" charset="2"/>
              <a:buChar char="Ø"/>
              <a:defRPr/>
            </a:pPr>
            <a:endParaRPr kumimoji="1" lang="en-US" sz="1200" kern="0" dirty="0">
              <a:latin typeface="Times New Roman"/>
            </a:endParaRPr>
          </a:p>
          <a:p>
            <a:pPr marL="855663" lvl="1" indent="-342900">
              <a:spcBef>
                <a:spcPct val="20000"/>
              </a:spcBef>
              <a:buSzPct val="120000"/>
              <a:buFont typeface="Wingdings" panose="05000000000000000000" pitchFamily="2" charset="2"/>
              <a:buChar char="Ø"/>
              <a:defRPr/>
            </a:pPr>
            <a:r>
              <a:rPr kumimoji="1" lang="en-US" sz="2400" kern="0" dirty="0">
                <a:latin typeface="Times New Roman"/>
              </a:rPr>
              <a:t>Listen to what the employee has to say and paraphrase back. </a:t>
            </a:r>
          </a:p>
          <a:p>
            <a:pPr marL="798513" lvl="1" indent="-285750">
              <a:spcBef>
                <a:spcPct val="20000"/>
              </a:spcBef>
              <a:buSzPct val="120000"/>
              <a:buFont typeface="Wingdings" panose="05000000000000000000" pitchFamily="2" charset="2"/>
              <a:buChar char="Ø"/>
              <a:defRPr/>
            </a:pPr>
            <a:endParaRPr kumimoji="1" lang="en-US" sz="1200" kern="0" dirty="0">
              <a:latin typeface="Times New Roman"/>
            </a:endParaRPr>
          </a:p>
          <a:p>
            <a:pPr marL="855663" lvl="1" indent="-342900">
              <a:spcBef>
                <a:spcPct val="20000"/>
              </a:spcBef>
              <a:buSzPct val="120000"/>
              <a:buFont typeface="Wingdings" panose="05000000000000000000" pitchFamily="2" charset="2"/>
              <a:buChar char="Ø"/>
              <a:defRPr/>
            </a:pPr>
            <a:r>
              <a:rPr kumimoji="1" lang="en-US" sz="2400" kern="0" dirty="0">
                <a:latin typeface="Times New Roman"/>
              </a:rPr>
              <a:t>Remain </a:t>
            </a:r>
            <a:r>
              <a:rPr kumimoji="1" lang="en-US" sz="2400" kern="0" dirty="0" smtClean="0">
                <a:latin typeface="Times New Roman"/>
              </a:rPr>
              <a:t>neutral and </a:t>
            </a:r>
            <a:r>
              <a:rPr kumimoji="1" lang="en-US" sz="2400" kern="0" dirty="0">
                <a:latin typeface="Times New Roman"/>
              </a:rPr>
              <a:t>maintain </a:t>
            </a:r>
            <a:endParaRPr kumimoji="1" lang="en-US" sz="2400" kern="0" dirty="0" smtClean="0">
              <a:latin typeface="Times New Roman"/>
            </a:endParaRPr>
          </a:p>
          <a:p>
            <a:pPr marL="512763" lvl="1">
              <a:spcBef>
                <a:spcPct val="20000"/>
              </a:spcBef>
              <a:buSzPct val="120000"/>
              <a:defRPr/>
            </a:pPr>
            <a:r>
              <a:rPr kumimoji="1" lang="en-US" sz="2400" kern="0" dirty="0" smtClean="0">
                <a:latin typeface="Times New Roman"/>
              </a:rPr>
              <a:t>eye-contact</a:t>
            </a:r>
            <a:r>
              <a:rPr kumimoji="1" lang="en-US" sz="2400" kern="0" dirty="0">
                <a:latin typeface="Times New Roman"/>
              </a:rPr>
              <a:t>. </a:t>
            </a:r>
          </a:p>
          <a:p>
            <a:pPr marL="798513" lvl="1" indent="-285750">
              <a:spcBef>
                <a:spcPct val="20000"/>
              </a:spcBef>
              <a:buSzPct val="120000"/>
              <a:buFont typeface="Wingdings" panose="05000000000000000000" pitchFamily="2" charset="2"/>
              <a:buChar char="Ø"/>
              <a:defRPr/>
            </a:pPr>
            <a:endParaRPr kumimoji="1" lang="en-US" sz="1200" kern="0" dirty="0">
              <a:latin typeface="Times New Roman"/>
            </a:endParaRPr>
          </a:p>
          <a:p>
            <a:pPr marL="855663" lvl="1" indent="-342900">
              <a:spcBef>
                <a:spcPct val="20000"/>
              </a:spcBef>
              <a:buSzPct val="120000"/>
              <a:buFont typeface="Wingdings" panose="05000000000000000000" pitchFamily="2" charset="2"/>
              <a:buChar char="Ø"/>
              <a:defRPr/>
            </a:pPr>
            <a:r>
              <a:rPr kumimoji="1" lang="en-US" sz="2400" kern="0" dirty="0">
                <a:latin typeface="Times New Roman"/>
              </a:rPr>
              <a:t>Ask for specifics with </a:t>
            </a:r>
            <a:r>
              <a:rPr kumimoji="1" lang="en-US" sz="2400" kern="0" dirty="0" smtClean="0">
                <a:latin typeface="Times New Roman"/>
              </a:rPr>
              <a:t>open- ended</a:t>
            </a:r>
          </a:p>
          <a:p>
            <a:pPr marL="512763" lvl="1">
              <a:spcBef>
                <a:spcPct val="20000"/>
              </a:spcBef>
              <a:buSzPct val="120000"/>
              <a:defRPr/>
            </a:pPr>
            <a:r>
              <a:rPr kumimoji="1" lang="en-US" sz="2400" kern="0" dirty="0" smtClean="0">
                <a:latin typeface="Times New Roman"/>
              </a:rPr>
              <a:t> </a:t>
            </a:r>
            <a:r>
              <a:rPr kumimoji="1" lang="en-US" sz="2400" kern="0" dirty="0">
                <a:latin typeface="Times New Roman"/>
              </a:rPr>
              <a:t>questions. </a:t>
            </a:r>
          </a:p>
          <a:p>
            <a:pPr marL="798513" lvl="1" indent="-285750">
              <a:spcBef>
                <a:spcPct val="20000"/>
              </a:spcBef>
              <a:buSzPct val="120000"/>
              <a:buFont typeface="Wingdings" panose="05000000000000000000" pitchFamily="2" charset="2"/>
              <a:buChar char="Ø"/>
              <a:defRPr/>
            </a:pPr>
            <a:endParaRPr kumimoji="1" lang="en-US" sz="1200" kern="0" dirty="0">
              <a:latin typeface="Times New Roman"/>
            </a:endParaRPr>
          </a:p>
          <a:p>
            <a:pPr marL="855663" lvl="1" indent="-342900">
              <a:spcBef>
                <a:spcPct val="20000"/>
              </a:spcBef>
              <a:buSzPct val="120000"/>
              <a:buFont typeface="Wingdings" panose="05000000000000000000" pitchFamily="2" charset="2"/>
              <a:buChar char="Ø"/>
              <a:defRPr/>
            </a:pPr>
            <a:r>
              <a:rPr kumimoji="1" lang="en-US" sz="2400" kern="0" dirty="0">
                <a:latin typeface="Times New Roman"/>
              </a:rPr>
              <a:t>Try to determine the cause:</a:t>
            </a:r>
            <a:br>
              <a:rPr kumimoji="1" lang="en-US" sz="2400" kern="0" dirty="0">
                <a:latin typeface="Times New Roman"/>
              </a:rPr>
            </a:br>
            <a:r>
              <a:rPr kumimoji="1" lang="en-US" sz="2400" kern="0" dirty="0" smtClean="0">
                <a:latin typeface="Times New Roman"/>
              </a:rPr>
              <a:t>“Tell </a:t>
            </a:r>
            <a:r>
              <a:rPr kumimoji="1" lang="en-US" sz="2400" kern="0" dirty="0">
                <a:latin typeface="Times New Roman"/>
              </a:rPr>
              <a:t>me more</a:t>
            </a:r>
            <a:r>
              <a:rPr kumimoji="1" lang="en-US" sz="2400" kern="0" dirty="0" smtClean="0">
                <a:latin typeface="Times New Roman"/>
              </a:rPr>
              <a:t>.” </a:t>
            </a:r>
          </a:p>
          <a:p>
            <a:pPr marL="512763" lvl="1">
              <a:spcBef>
                <a:spcPct val="20000"/>
              </a:spcBef>
              <a:buSzPct val="120000"/>
              <a:defRPr/>
            </a:pPr>
            <a:r>
              <a:rPr kumimoji="1" lang="en-US" sz="2400" kern="0" dirty="0">
                <a:latin typeface="Times New Roman"/>
              </a:rPr>
              <a:t>	</a:t>
            </a:r>
            <a:r>
              <a:rPr kumimoji="1" lang="en-US" sz="2400" kern="0" dirty="0" smtClean="0">
                <a:latin typeface="Times New Roman"/>
              </a:rPr>
              <a:t>“How </a:t>
            </a:r>
            <a:r>
              <a:rPr kumimoji="1" lang="en-US" sz="2400" kern="0" dirty="0">
                <a:latin typeface="Times New Roman"/>
              </a:rPr>
              <a:t>did you reach that conclusion</a:t>
            </a:r>
            <a:r>
              <a:rPr kumimoji="1" lang="en-US" sz="2400" kern="0" dirty="0" smtClean="0">
                <a:latin typeface="Times New Roman"/>
              </a:rPr>
              <a:t>?”</a:t>
            </a:r>
          </a:p>
          <a:p>
            <a:pPr marL="855663" lvl="1" indent="-342900">
              <a:spcBef>
                <a:spcPct val="20000"/>
              </a:spcBef>
              <a:buSzPct val="120000"/>
              <a:buFont typeface="Wingdings" panose="05000000000000000000" pitchFamily="2" charset="2"/>
              <a:buChar char="Ø"/>
              <a:defRPr/>
            </a:pPr>
            <a:endParaRPr kumimoji="1" lang="en-US" sz="1200" kern="0" dirty="0" smtClean="0">
              <a:latin typeface="Times New Roman"/>
            </a:endParaRPr>
          </a:p>
          <a:p>
            <a:pPr marL="855663" lvl="1" indent="-342900">
              <a:spcBef>
                <a:spcPct val="20000"/>
              </a:spcBef>
              <a:buSzPct val="120000"/>
              <a:buFont typeface="Wingdings" panose="05000000000000000000" pitchFamily="2" charset="2"/>
              <a:buChar char="Ø"/>
              <a:defRPr/>
            </a:pPr>
            <a:r>
              <a:rPr kumimoji="1" lang="en-US" sz="2400" kern="0" dirty="0" smtClean="0">
                <a:latin typeface="Times New Roman"/>
              </a:rPr>
              <a:t>Ask </a:t>
            </a:r>
            <a:r>
              <a:rPr kumimoji="1" lang="en-US" sz="2400" kern="0" dirty="0">
                <a:latin typeface="Times New Roman"/>
              </a:rPr>
              <a:t>how the employee will resolve the problem. </a:t>
            </a:r>
          </a:p>
        </p:txBody>
      </p:sp>
      <p:pic>
        <p:nvPicPr>
          <p:cNvPr id="7" name="Picture 6" descr="Image result for employee becomes defensive or make excuses"/>
          <p:cNvPicPr/>
          <p:nvPr/>
        </p:nvPicPr>
        <p:blipFill rotWithShape="1">
          <a:blip r:embed="rId2">
            <a:extLst>
              <a:ext uri="{28A0092B-C50C-407E-A947-70E740481C1C}">
                <a14:useLocalDpi xmlns:a14="http://schemas.microsoft.com/office/drawing/2010/main" val="0"/>
              </a:ext>
            </a:extLst>
          </a:blip>
          <a:srcRect l="25642" r="28364"/>
          <a:stretch/>
        </p:blipFill>
        <p:spPr bwMode="auto">
          <a:xfrm>
            <a:off x="6066185" y="2414980"/>
            <a:ext cx="2497395" cy="343979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907084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 A Successful Evaluation</a:t>
            </a:r>
          </a:p>
        </p:txBody>
      </p:sp>
      <p:sp>
        <p:nvSpPr>
          <p:cNvPr id="4" name="Rectangle 3"/>
          <p:cNvSpPr/>
          <p:nvPr/>
        </p:nvSpPr>
        <p:spPr>
          <a:xfrm>
            <a:off x="241466" y="916584"/>
            <a:ext cx="8001012" cy="5484578"/>
          </a:xfrm>
          <a:prstGeom prst="rect">
            <a:avLst/>
          </a:prstGeom>
        </p:spPr>
        <p:txBody>
          <a:bodyPr wrap="square">
            <a:spAutoFit/>
          </a:bodyPr>
          <a:lstStyle/>
          <a:p>
            <a:pPr marL="457200" indent="-457200">
              <a:spcBef>
                <a:spcPct val="20000"/>
              </a:spcBef>
              <a:buFont typeface="Wingdings" panose="05000000000000000000" pitchFamily="2" charset="2"/>
              <a:buChar char="Ø"/>
              <a:defRPr/>
            </a:pPr>
            <a:r>
              <a:rPr kumimoji="1" lang="en-US" sz="2800" kern="0" dirty="0">
                <a:latin typeface="Times New Roman"/>
              </a:rPr>
              <a:t>Employees should understand what is expected of </a:t>
            </a:r>
            <a:r>
              <a:rPr kumimoji="1" lang="en-US" sz="2800" kern="0" dirty="0" smtClean="0">
                <a:latin typeface="Times New Roman"/>
              </a:rPr>
              <a:t>them.</a:t>
            </a:r>
          </a:p>
          <a:p>
            <a:pPr marL="457200" indent="-457200">
              <a:spcBef>
                <a:spcPct val="20000"/>
              </a:spcBef>
              <a:buFont typeface="Wingdings" panose="05000000000000000000" pitchFamily="2" charset="2"/>
              <a:buChar char="Ø"/>
              <a:defRPr/>
            </a:pPr>
            <a:endParaRPr kumimoji="1" lang="en-US" sz="1000" kern="0" dirty="0">
              <a:latin typeface="Times New Roman"/>
            </a:endParaRPr>
          </a:p>
          <a:p>
            <a:pPr marL="457200" indent="-457200">
              <a:spcBef>
                <a:spcPct val="20000"/>
              </a:spcBef>
              <a:buFont typeface="Wingdings" panose="05000000000000000000" pitchFamily="2" charset="2"/>
              <a:buChar char="Ø"/>
              <a:defRPr/>
            </a:pPr>
            <a:r>
              <a:rPr kumimoji="1" lang="en-US" sz="2800" kern="0" dirty="0">
                <a:latin typeface="Times New Roman"/>
              </a:rPr>
              <a:t>Employees should feel they are a partner in the </a:t>
            </a:r>
            <a:r>
              <a:rPr kumimoji="1" lang="en-US" sz="2800" kern="0" dirty="0" smtClean="0">
                <a:latin typeface="Times New Roman"/>
              </a:rPr>
              <a:t>process.</a:t>
            </a:r>
          </a:p>
          <a:p>
            <a:pPr marL="457200" indent="-457200">
              <a:spcBef>
                <a:spcPct val="20000"/>
              </a:spcBef>
              <a:buFont typeface="Wingdings" panose="05000000000000000000" pitchFamily="2" charset="2"/>
              <a:buChar char="Ø"/>
              <a:defRPr/>
            </a:pPr>
            <a:endParaRPr kumimoji="1" lang="en-US" sz="1000" kern="0" dirty="0">
              <a:latin typeface="Times New Roman"/>
            </a:endParaRPr>
          </a:p>
          <a:p>
            <a:pPr marL="457200" indent="-457200">
              <a:spcBef>
                <a:spcPct val="20000"/>
              </a:spcBef>
              <a:buFont typeface="Wingdings" panose="05000000000000000000" pitchFamily="2" charset="2"/>
              <a:buChar char="Ø"/>
              <a:defRPr/>
            </a:pPr>
            <a:r>
              <a:rPr kumimoji="1" lang="en-US" sz="2800" kern="0" dirty="0">
                <a:latin typeface="Times New Roman"/>
              </a:rPr>
              <a:t>Employees should know they have a right to discuss their feelings and </a:t>
            </a:r>
            <a:r>
              <a:rPr kumimoji="1" lang="en-US" sz="2800" kern="0" dirty="0" smtClean="0">
                <a:latin typeface="Times New Roman"/>
              </a:rPr>
              <a:t>concerns.</a:t>
            </a:r>
          </a:p>
          <a:p>
            <a:pPr marL="457200" indent="-457200">
              <a:spcBef>
                <a:spcPct val="20000"/>
              </a:spcBef>
              <a:buFont typeface="Wingdings" panose="05000000000000000000" pitchFamily="2" charset="2"/>
              <a:buChar char="Ø"/>
              <a:defRPr/>
            </a:pPr>
            <a:endParaRPr kumimoji="1" lang="en-US" sz="1000" kern="0" dirty="0">
              <a:latin typeface="Times New Roman"/>
            </a:endParaRPr>
          </a:p>
          <a:p>
            <a:pPr marL="457200" indent="-457200">
              <a:spcBef>
                <a:spcPct val="20000"/>
              </a:spcBef>
              <a:buFont typeface="Wingdings" panose="05000000000000000000" pitchFamily="2" charset="2"/>
              <a:buChar char="Ø"/>
              <a:defRPr/>
            </a:pPr>
            <a:r>
              <a:rPr kumimoji="1" lang="en-US" sz="2800" kern="0" dirty="0">
                <a:latin typeface="Times New Roman"/>
              </a:rPr>
              <a:t>Employees should be informally assessed on an ongoing </a:t>
            </a:r>
            <a:r>
              <a:rPr kumimoji="1" lang="en-US" sz="2800" kern="0" dirty="0" smtClean="0">
                <a:latin typeface="Times New Roman"/>
              </a:rPr>
              <a:t>basis.</a:t>
            </a:r>
          </a:p>
          <a:p>
            <a:pPr marL="457200" indent="-457200">
              <a:spcBef>
                <a:spcPct val="20000"/>
              </a:spcBef>
              <a:buFont typeface="Wingdings" panose="05000000000000000000" pitchFamily="2" charset="2"/>
              <a:buChar char="Ø"/>
              <a:defRPr/>
            </a:pPr>
            <a:endParaRPr kumimoji="1" lang="en-US" sz="1000" kern="0" dirty="0">
              <a:latin typeface="Times New Roman"/>
            </a:endParaRPr>
          </a:p>
          <a:p>
            <a:pPr marL="457200" indent="-457200">
              <a:spcBef>
                <a:spcPct val="20000"/>
              </a:spcBef>
              <a:buFont typeface="Wingdings" panose="05000000000000000000" pitchFamily="2" charset="2"/>
              <a:buChar char="Ø"/>
              <a:defRPr/>
            </a:pPr>
            <a:r>
              <a:rPr kumimoji="1" lang="en-US" sz="2800" kern="0" dirty="0">
                <a:latin typeface="Times New Roman"/>
              </a:rPr>
              <a:t>Employees should be appropriately applauded or </a:t>
            </a:r>
            <a:r>
              <a:rPr kumimoji="1" lang="en-US" sz="2800" kern="0" dirty="0" smtClean="0">
                <a:latin typeface="Times New Roman"/>
              </a:rPr>
              <a:t>disciplined.</a:t>
            </a:r>
            <a:endParaRPr kumimoji="1" lang="en-US" sz="2800" kern="0" dirty="0">
              <a:latin typeface="Times New Roman"/>
            </a:endParaRPr>
          </a:p>
        </p:txBody>
      </p:sp>
    </p:spTree>
    <p:extLst>
      <p:ext uri="{BB962C8B-B14F-4D97-AF65-F5344CB8AC3E}">
        <p14:creationId xmlns:p14="http://schemas.microsoft.com/office/powerpoint/2010/main" val="21410400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Legal Considerations</a:t>
            </a:r>
          </a:p>
        </p:txBody>
      </p:sp>
      <p:sp>
        <p:nvSpPr>
          <p:cNvPr id="4" name="Rectangle 3"/>
          <p:cNvSpPr/>
          <p:nvPr/>
        </p:nvSpPr>
        <p:spPr>
          <a:xfrm>
            <a:off x="246462" y="995939"/>
            <a:ext cx="8663707" cy="5515356"/>
          </a:xfrm>
          <a:prstGeom prst="rect">
            <a:avLst/>
          </a:prstGeom>
        </p:spPr>
        <p:txBody>
          <a:bodyPr wrap="square">
            <a:spAutoFit/>
          </a:bodyPr>
          <a:lstStyle/>
          <a:p>
            <a:pPr marL="457200" indent="-457200">
              <a:spcBef>
                <a:spcPct val="20000"/>
              </a:spcBef>
              <a:buFont typeface="Wingdings" panose="05000000000000000000" pitchFamily="2" charset="2"/>
              <a:buChar char="Ø"/>
              <a:defRPr/>
            </a:pPr>
            <a:r>
              <a:rPr kumimoji="1" lang="en-US" altLang="en-US" sz="2800" kern="0" dirty="0">
                <a:latin typeface="Times New Roman"/>
              </a:rPr>
              <a:t>Make no </a:t>
            </a:r>
            <a:r>
              <a:rPr kumimoji="1" lang="en-US" altLang="en-US" sz="2800" kern="0" dirty="0" smtClean="0">
                <a:latin typeface="Times New Roman"/>
              </a:rPr>
              <a:t>promises.</a:t>
            </a:r>
          </a:p>
          <a:p>
            <a:pPr marL="457200" indent="-457200">
              <a:spcBef>
                <a:spcPct val="20000"/>
              </a:spcBef>
              <a:buFont typeface="Wingdings" panose="05000000000000000000" pitchFamily="2" charset="2"/>
              <a:buChar char="Ø"/>
              <a:defRPr/>
            </a:pPr>
            <a:endParaRPr kumimoji="1" lang="en-US" altLang="en-US" sz="2800" kern="0" dirty="0" smtClean="0">
              <a:latin typeface="Times New Roman"/>
            </a:endParaRPr>
          </a:p>
          <a:p>
            <a:pPr marL="457200" indent="-457200">
              <a:spcBef>
                <a:spcPct val="20000"/>
              </a:spcBef>
              <a:buFont typeface="Wingdings" panose="05000000000000000000" pitchFamily="2" charset="2"/>
              <a:buChar char="Ø"/>
              <a:defRPr/>
            </a:pPr>
            <a:r>
              <a:rPr kumimoji="1" lang="en-US" altLang="en-US" sz="2800" kern="0" dirty="0" smtClean="0">
                <a:latin typeface="Times New Roman"/>
              </a:rPr>
              <a:t>Avoid </a:t>
            </a:r>
            <a:r>
              <a:rPr kumimoji="1" lang="en-US" altLang="en-US" sz="2800" kern="0" dirty="0">
                <a:latin typeface="Times New Roman"/>
              </a:rPr>
              <a:t>discrimination </a:t>
            </a:r>
            <a:r>
              <a:rPr kumimoji="1" lang="en-US" altLang="en-US" sz="2800" kern="0" dirty="0" smtClean="0">
                <a:latin typeface="Times New Roman"/>
              </a:rPr>
              <a:t>charges.</a:t>
            </a:r>
            <a:endParaRPr kumimoji="1" lang="en-US" altLang="en-US" sz="2800" kern="0" dirty="0">
              <a:latin typeface="Times New Roman"/>
            </a:endParaRPr>
          </a:p>
          <a:p>
            <a:pPr marL="457200" indent="-457200">
              <a:spcBef>
                <a:spcPct val="20000"/>
              </a:spcBef>
              <a:buFont typeface="Wingdings" panose="05000000000000000000" pitchFamily="2" charset="2"/>
              <a:buChar char="Ø"/>
              <a:defRPr/>
            </a:pPr>
            <a:endParaRPr kumimoji="1" lang="en-US" altLang="en-US" sz="2800" kern="0" dirty="0">
              <a:latin typeface="Times New Roman"/>
            </a:endParaRPr>
          </a:p>
          <a:p>
            <a:pPr marL="457200" indent="-457200">
              <a:spcBef>
                <a:spcPct val="20000"/>
              </a:spcBef>
              <a:buFont typeface="Wingdings" panose="05000000000000000000" pitchFamily="2" charset="2"/>
              <a:buChar char="Ø"/>
              <a:defRPr/>
            </a:pPr>
            <a:r>
              <a:rPr kumimoji="1" lang="en-US" altLang="en-US" sz="2800" kern="0" dirty="0">
                <a:latin typeface="Times New Roman"/>
              </a:rPr>
              <a:t>Keep up-to-date job </a:t>
            </a:r>
            <a:r>
              <a:rPr kumimoji="1" lang="en-US" altLang="en-US" sz="2800" kern="0" dirty="0" smtClean="0">
                <a:latin typeface="Times New Roman"/>
              </a:rPr>
              <a:t>descriptions.</a:t>
            </a:r>
            <a:endParaRPr kumimoji="1" lang="en-US" altLang="en-US" sz="2800" kern="0" dirty="0">
              <a:latin typeface="Times New Roman"/>
            </a:endParaRPr>
          </a:p>
          <a:p>
            <a:pPr marL="457200" indent="-457200">
              <a:spcBef>
                <a:spcPct val="20000"/>
              </a:spcBef>
              <a:buFont typeface="Wingdings" panose="05000000000000000000" pitchFamily="2" charset="2"/>
              <a:buChar char="Ø"/>
              <a:defRPr/>
            </a:pPr>
            <a:endParaRPr kumimoji="1" lang="en-US" altLang="en-US" sz="2800" kern="0" dirty="0">
              <a:latin typeface="Times New Roman"/>
            </a:endParaRPr>
          </a:p>
          <a:p>
            <a:pPr marL="457200" indent="-457200">
              <a:spcBef>
                <a:spcPct val="20000"/>
              </a:spcBef>
              <a:buFont typeface="Wingdings" panose="05000000000000000000" pitchFamily="2" charset="2"/>
              <a:buChar char="Ø"/>
              <a:defRPr/>
            </a:pPr>
            <a:r>
              <a:rPr kumimoji="1" lang="en-US" altLang="en-US" sz="2800" kern="0" dirty="0">
                <a:latin typeface="Times New Roman"/>
              </a:rPr>
              <a:t>Complete evaluations on </a:t>
            </a:r>
            <a:r>
              <a:rPr kumimoji="1" lang="en-US" altLang="en-US" sz="2800" kern="0" dirty="0" smtClean="0">
                <a:latin typeface="Times New Roman"/>
              </a:rPr>
              <a:t>time.</a:t>
            </a:r>
            <a:endParaRPr kumimoji="1" lang="en-US" altLang="en-US" sz="2800" kern="0" dirty="0">
              <a:latin typeface="Times New Roman"/>
            </a:endParaRPr>
          </a:p>
          <a:p>
            <a:pPr marL="457200" indent="-457200">
              <a:spcBef>
                <a:spcPct val="20000"/>
              </a:spcBef>
              <a:buFont typeface="Wingdings" panose="05000000000000000000" pitchFamily="2" charset="2"/>
              <a:buChar char="Ø"/>
              <a:defRPr/>
            </a:pPr>
            <a:endParaRPr kumimoji="1" lang="en-US" altLang="en-US" sz="2800" kern="0" dirty="0">
              <a:latin typeface="Times New Roman"/>
            </a:endParaRPr>
          </a:p>
          <a:p>
            <a:pPr marL="457200" indent="-457200">
              <a:spcBef>
                <a:spcPct val="20000"/>
              </a:spcBef>
              <a:buFont typeface="Wingdings" panose="05000000000000000000" pitchFamily="2" charset="2"/>
              <a:buChar char="Ø"/>
              <a:defRPr/>
            </a:pPr>
            <a:r>
              <a:rPr kumimoji="1" lang="en-US" altLang="en-US" sz="2800" kern="0" dirty="0">
                <a:latin typeface="Times New Roman"/>
              </a:rPr>
              <a:t>Give employees the opportunity to note their comments on their </a:t>
            </a:r>
            <a:r>
              <a:rPr kumimoji="1" lang="en-US" altLang="en-US" sz="2800" kern="0" dirty="0" smtClean="0">
                <a:latin typeface="Times New Roman"/>
              </a:rPr>
              <a:t>evaluations.</a:t>
            </a:r>
            <a:endParaRPr kumimoji="1" lang="en-US" altLang="en-US" sz="2800" kern="0" dirty="0">
              <a:latin typeface="Times New Roman"/>
            </a:endParaRPr>
          </a:p>
          <a:p>
            <a:pPr marL="398463" indent="-398463">
              <a:spcBef>
                <a:spcPct val="20000"/>
              </a:spcBef>
              <a:buClr>
                <a:srgbClr val="00B050"/>
              </a:buClr>
              <a:buFont typeface="Wingdings" pitchFamily="2" charset="2"/>
              <a:buChar char="l"/>
              <a:defRPr/>
            </a:pPr>
            <a:endParaRPr kumimoji="1" lang="en-US" altLang="en-US" sz="2300" kern="0" dirty="0">
              <a:latin typeface="Times New Roman"/>
            </a:endParaRPr>
          </a:p>
        </p:txBody>
      </p:sp>
      <p:pic>
        <p:nvPicPr>
          <p:cNvPr id="5" name="Picture 4" descr="BES_013L.JPG                                                   000072BCES 2                           B2BD0A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8840" y="1087271"/>
            <a:ext cx="3124200" cy="304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7326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Supervisor Creates Objectives</a:t>
            </a:r>
            <a:endParaRPr lang="en-US" dirty="0"/>
          </a:p>
        </p:txBody>
      </p:sp>
      <p:sp>
        <p:nvSpPr>
          <p:cNvPr id="6" name="Rectangle 5"/>
          <p:cNvSpPr/>
          <p:nvPr/>
        </p:nvSpPr>
        <p:spPr>
          <a:xfrm>
            <a:off x="535192" y="1434223"/>
            <a:ext cx="3810897" cy="646331"/>
          </a:xfrm>
          <a:prstGeom prst="rect">
            <a:avLst/>
          </a:prstGeom>
        </p:spPr>
        <p:txBody>
          <a:bodyPr wrap="square">
            <a:spAutoFit/>
          </a:bodyPr>
          <a:lstStyle/>
          <a:p>
            <a:r>
              <a:rPr lang="en-US" dirty="0"/>
              <a:t/>
            </a:r>
            <a:br>
              <a:rPr lang="en-US" dirty="0"/>
            </a:br>
            <a:endParaRPr lang="en-US" dirty="0"/>
          </a:p>
        </p:txBody>
      </p:sp>
      <p:pic>
        <p:nvPicPr>
          <p:cNvPr id="1028"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7192" y="2091466"/>
            <a:ext cx="3552825" cy="22860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83336" y="1206559"/>
            <a:ext cx="4572000" cy="4832092"/>
          </a:xfrm>
          <a:prstGeom prst="rect">
            <a:avLst/>
          </a:prstGeom>
        </p:spPr>
        <p:txBody>
          <a:bodyPr>
            <a:spAutoFit/>
          </a:bodyPr>
          <a:lstStyle/>
          <a:p>
            <a:pPr marL="285750" indent="-285750">
              <a:buFont typeface="Wingdings" panose="05000000000000000000" pitchFamily="2" charset="2"/>
              <a:buChar char="Ø"/>
            </a:pPr>
            <a:r>
              <a:rPr lang="en-US" sz="2800" dirty="0"/>
              <a:t>Upon </a:t>
            </a:r>
            <a:r>
              <a:rPr lang="en-US" sz="2800" dirty="0" smtClean="0"/>
              <a:t>hire, </a:t>
            </a:r>
            <a:r>
              <a:rPr lang="en-US" sz="2800" dirty="0"/>
              <a:t>the supervisor should meet with the employee and establish objectives</a:t>
            </a:r>
          </a:p>
          <a:p>
            <a:pPr marL="285750" indent="-285750">
              <a:buFont typeface="Wingdings" panose="05000000000000000000" pitchFamily="2" charset="2"/>
              <a:buChar char="Ø"/>
            </a:pPr>
            <a:endParaRPr lang="en-US" sz="2800" dirty="0"/>
          </a:p>
          <a:p>
            <a:pPr marL="285750" indent="-285750">
              <a:buFont typeface="Wingdings" panose="05000000000000000000" pitchFamily="2" charset="2"/>
              <a:buChar char="Ø"/>
            </a:pPr>
            <a:r>
              <a:rPr lang="en-US" sz="2800" dirty="0"/>
              <a:t>Once objectives are established, the supervisor should input the objectives in </a:t>
            </a:r>
            <a:r>
              <a:rPr lang="en-US" sz="2800" dirty="0" smtClean="0"/>
              <a:t>written format or HRIS system for </a:t>
            </a:r>
            <a:r>
              <a:rPr lang="en-US" sz="2800" dirty="0"/>
              <a:t>the employee to acknowledge.</a:t>
            </a:r>
          </a:p>
        </p:txBody>
      </p:sp>
    </p:spTree>
    <p:extLst>
      <p:ext uri="{BB962C8B-B14F-4D97-AF65-F5344CB8AC3E}">
        <p14:creationId xmlns:p14="http://schemas.microsoft.com/office/powerpoint/2010/main" val="33909534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1229" y="284892"/>
            <a:ext cx="5134172" cy="460449"/>
          </a:xfrm>
        </p:spPr>
        <p:txBody>
          <a:bodyPr/>
          <a:lstStyle/>
          <a:p>
            <a:r>
              <a:rPr lang="en-US" dirty="0" smtClean="0"/>
              <a:t>Group Participation</a:t>
            </a:r>
            <a:endParaRPr lang="en-US" dirty="0"/>
          </a:p>
        </p:txBody>
      </p:sp>
      <p:sp>
        <p:nvSpPr>
          <p:cNvPr id="5" name="Rectangle 4"/>
          <p:cNvSpPr/>
          <p:nvPr/>
        </p:nvSpPr>
        <p:spPr>
          <a:xfrm>
            <a:off x="1118720" y="5396795"/>
            <a:ext cx="7342700" cy="954107"/>
          </a:xfrm>
          <a:prstGeom prst="rect">
            <a:avLst/>
          </a:prstGeom>
        </p:spPr>
        <p:txBody>
          <a:bodyPr wrap="square">
            <a:spAutoFit/>
          </a:bodyPr>
          <a:lstStyle/>
          <a:p>
            <a:pPr algn="ctr">
              <a:defRPr/>
            </a:pPr>
            <a:r>
              <a:rPr lang="en-US" sz="2800" kern="0" dirty="0">
                <a:latin typeface="Times New Roman" pitchFamily="18" charset="0"/>
              </a:rPr>
              <a:t>How would you handle the situation or what suggestions would you offer?</a:t>
            </a:r>
            <a:endParaRPr lang="en-US" sz="2800" kern="0" dirty="0">
              <a:latin typeface="Arial" charset="0"/>
            </a:endParaRPr>
          </a:p>
        </p:txBody>
      </p:sp>
      <p:pic>
        <p:nvPicPr>
          <p:cNvPr id="1030" name="Picture 6" descr="Related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08031" y="840394"/>
            <a:ext cx="5730668" cy="4549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91303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197973" y="359024"/>
            <a:ext cx="4760684" cy="460449"/>
          </a:xfrm>
        </p:spPr>
        <p:txBody>
          <a:bodyPr/>
          <a:lstStyle/>
          <a:p>
            <a:r>
              <a:rPr lang="en-US" altLang="en-US" dirty="0" smtClean="0"/>
              <a:t>Special Situations</a:t>
            </a:r>
          </a:p>
        </p:txBody>
      </p:sp>
      <p:sp>
        <p:nvSpPr>
          <p:cNvPr id="3" name="Content Placeholder 2"/>
          <p:cNvSpPr>
            <a:spLocks noGrp="1"/>
          </p:cNvSpPr>
          <p:nvPr>
            <p:ph idx="1"/>
          </p:nvPr>
        </p:nvSpPr>
        <p:spPr>
          <a:xfrm>
            <a:off x="253262" y="1208568"/>
            <a:ext cx="8650106" cy="5080660"/>
          </a:xfrm>
        </p:spPr>
        <p:txBody>
          <a:bodyPr/>
          <a:lstStyle/>
          <a:p>
            <a:pPr marL="0" indent="0">
              <a:buNone/>
            </a:pPr>
            <a:r>
              <a:rPr lang="en-US" altLang="en-US" b="1" dirty="0"/>
              <a:t>The employee who is failing and making excuses</a:t>
            </a:r>
          </a:p>
          <a:p>
            <a:endParaRPr lang="en-US" dirty="0"/>
          </a:p>
        </p:txBody>
      </p:sp>
      <p:pic>
        <p:nvPicPr>
          <p:cNvPr id="2052" name="Picture 4" descr="Image result for employee who is failing and making excuses"/>
          <p:cNvPicPr>
            <a:picLocks noChangeAspect="1" noChangeArrowheads="1"/>
          </p:cNvPicPr>
          <p:nvPr/>
        </p:nvPicPr>
        <p:blipFill rotWithShape="1">
          <a:blip r:embed="rId2">
            <a:extLst>
              <a:ext uri="{28A0092B-C50C-407E-A947-70E740481C1C}">
                <a14:useLocalDpi xmlns:a14="http://schemas.microsoft.com/office/drawing/2010/main" val="0"/>
              </a:ext>
            </a:extLst>
          </a:blip>
          <a:srcRect t="13313"/>
          <a:stretch/>
        </p:blipFill>
        <p:spPr bwMode="auto">
          <a:xfrm>
            <a:off x="3062016" y="1682151"/>
            <a:ext cx="3189673" cy="4157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9826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5119" y="293045"/>
            <a:ext cx="4631896" cy="460449"/>
          </a:xfrm>
        </p:spPr>
        <p:txBody>
          <a:bodyPr/>
          <a:lstStyle/>
          <a:p>
            <a:r>
              <a:rPr lang="en-US" dirty="0"/>
              <a:t>Special Situations</a:t>
            </a:r>
          </a:p>
        </p:txBody>
      </p:sp>
      <p:sp>
        <p:nvSpPr>
          <p:cNvPr id="3" name="Content Placeholder 2"/>
          <p:cNvSpPr>
            <a:spLocks noGrp="1"/>
          </p:cNvSpPr>
          <p:nvPr>
            <p:ph idx="1"/>
          </p:nvPr>
        </p:nvSpPr>
        <p:spPr>
          <a:xfrm>
            <a:off x="399245" y="1002505"/>
            <a:ext cx="8422784" cy="5855495"/>
          </a:xfrm>
        </p:spPr>
        <p:txBody>
          <a:bodyPr>
            <a:normAutofit fontScale="47500" lnSpcReduction="20000"/>
          </a:bodyPr>
          <a:lstStyle/>
          <a:p>
            <a:pPr marL="0" indent="0">
              <a:lnSpc>
                <a:spcPct val="115000"/>
              </a:lnSpc>
              <a:spcBef>
                <a:spcPts val="0"/>
              </a:spcBef>
              <a:spcAft>
                <a:spcPts val="1000"/>
              </a:spcAft>
              <a:buFont typeface="Wingdings" panose="05000000000000000000" pitchFamily="2" charset="2"/>
              <a:buNone/>
              <a:defRPr/>
            </a:pPr>
            <a:r>
              <a:rPr lang="en-US" sz="5000" b="1" u="sng" dirty="0">
                <a:latin typeface="Calibri"/>
                <a:ea typeface="Times New Roman"/>
                <a:cs typeface="Tahoma"/>
              </a:rPr>
              <a:t>Supervisor/Employee meeting Scenario for an employee who is failing and makes excuses </a:t>
            </a:r>
            <a:endParaRPr lang="en-US" sz="5000" b="1" u="sng" dirty="0" smtClean="0">
              <a:latin typeface="Calibri"/>
              <a:ea typeface="Times New Roman"/>
              <a:cs typeface="Tahoma"/>
            </a:endParaRPr>
          </a:p>
          <a:p>
            <a:pPr>
              <a:lnSpc>
                <a:spcPct val="115000"/>
              </a:lnSpc>
              <a:spcBef>
                <a:spcPts val="0"/>
              </a:spcBef>
              <a:spcAft>
                <a:spcPts val="0"/>
              </a:spcAft>
              <a:buClr>
                <a:schemeClr val="tx2"/>
              </a:buClr>
              <a:buFont typeface="Wingdings" panose="05000000000000000000" pitchFamily="2" charset="2"/>
              <a:buChar char="Ø"/>
              <a:defRPr/>
            </a:pPr>
            <a:r>
              <a:rPr lang="en-US" sz="4500" dirty="0" smtClean="0">
                <a:latin typeface="Calibri"/>
                <a:ea typeface="Times New Roman"/>
                <a:cs typeface="Tahoma"/>
              </a:rPr>
              <a:t>Supervisor </a:t>
            </a:r>
            <a:r>
              <a:rPr lang="en-US" sz="4500" dirty="0">
                <a:latin typeface="Calibri"/>
                <a:ea typeface="Times New Roman"/>
                <a:cs typeface="Tahoma"/>
              </a:rPr>
              <a:t>conduct an evaluation meeting with failing employee who makes </a:t>
            </a:r>
            <a:r>
              <a:rPr lang="en-US" sz="4500" dirty="0" smtClean="0">
                <a:latin typeface="Calibri"/>
                <a:ea typeface="Times New Roman"/>
                <a:cs typeface="Tahoma"/>
              </a:rPr>
              <a:t>excuses. </a:t>
            </a:r>
          </a:p>
          <a:p>
            <a:pPr>
              <a:lnSpc>
                <a:spcPct val="115000"/>
              </a:lnSpc>
              <a:spcBef>
                <a:spcPts val="0"/>
              </a:spcBef>
              <a:spcAft>
                <a:spcPts val="0"/>
              </a:spcAft>
              <a:buClr>
                <a:schemeClr val="tx2"/>
              </a:buClr>
              <a:buFont typeface="Wingdings" panose="05000000000000000000" pitchFamily="2" charset="2"/>
              <a:buChar char="Ø"/>
              <a:defRPr/>
            </a:pPr>
            <a:endParaRPr lang="en-US" sz="4500" dirty="0">
              <a:latin typeface="Calibri"/>
              <a:ea typeface="Calibri"/>
              <a:cs typeface="Times New Roman"/>
            </a:endParaRPr>
          </a:p>
          <a:p>
            <a:pPr>
              <a:lnSpc>
                <a:spcPct val="115000"/>
              </a:lnSpc>
              <a:spcBef>
                <a:spcPts val="0"/>
              </a:spcBef>
              <a:spcAft>
                <a:spcPts val="0"/>
              </a:spcAft>
              <a:buClr>
                <a:schemeClr val="tx2"/>
              </a:buClr>
              <a:buFont typeface="Wingdings" panose="05000000000000000000" pitchFamily="2" charset="2"/>
              <a:buChar char="Ø"/>
              <a:defRPr/>
            </a:pPr>
            <a:r>
              <a:rPr lang="en-US" sz="4500" dirty="0">
                <a:latin typeface="Calibri"/>
                <a:ea typeface="Times New Roman"/>
                <a:cs typeface="Tahoma"/>
              </a:rPr>
              <a:t>Supervisor will let the employee know that they did not meet all current year </a:t>
            </a:r>
            <a:r>
              <a:rPr lang="en-US" sz="4500" dirty="0" smtClean="0">
                <a:latin typeface="Calibri"/>
                <a:ea typeface="Times New Roman"/>
                <a:cs typeface="Tahoma"/>
              </a:rPr>
              <a:t>objectives.</a:t>
            </a:r>
          </a:p>
          <a:p>
            <a:pPr>
              <a:lnSpc>
                <a:spcPct val="115000"/>
              </a:lnSpc>
              <a:spcBef>
                <a:spcPts val="0"/>
              </a:spcBef>
              <a:spcAft>
                <a:spcPts val="0"/>
              </a:spcAft>
              <a:buClr>
                <a:schemeClr val="tx2"/>
              </a:buClr>
              <a:buFont typeface="Wingdings" panose="05000000000000000000" pitchFamily="2" charset="2"/>
              <a:buChar char="Ø"/>
              <a:defRPr/>
            </a:pPr>
            <a:endParaRPr lang="en-US" sz="4500" dirty="0">
              <a:latin typeface="Calibri"/>
              <a:ea typeface="Calibri"/>
              <a:cs typeface="Times New Roman"/>
            </a:endParaRPr>
          </a:p>
          <a:p>
            <a:pPr>
              <a:lnSpc>
                <a:spcPct val="115000"/>
              </a:lnSpc>
              <a:spcBef>
                <a:spcPts val="0"/>
              </a:spcBef>
              <a:spcAft>
                <a:spcPts val="0"/>
              </a:spcAft>
              <a:buClr>
                <a:schemeClr val="tx2"/>
              </a:buClr>
              <a:buFont typeface="Wingdings" panose="05000000000000000000" pitchFamily="2" charset="2"/>
              <a:buChar char="Ø"/>
              <a:defRPr/>
            </a:pPr>
            <a:r>
              <a:rPr lang="en-US" sz="4500" dirty="0">
                <a:latin typeface="Calibri"/>
                <a:ea typeface="Times New Roman"/>
                <a:cs typeface="Tahoma"/>
              </a:rPr>
              <a:t>Ask open-ended questions to determine what </a:t>
            </a:r>
            <a:r>
              <a:rPr lang="en-US" sz="4500" dirty="0" smtClean="0">
                <a:latin typeface="Calibri"/>
                <a:ea typeface="Times New Roman"/>
                <a:cs typeface="Tahoma"/>
              </a:rPr>
              <a:t>the problem may be.</a:t>
            </a:r>
          </a:p>
          <a:p>
            <a:pPr>
              <a:lnSpc>
                <a:spcPct val="115000"/>
              </a:lnSpc>
              <a:spcBef>
                <a:spcPts val="0"/>
              </a:spcBef>
              <a:spcAft>
                <a:spcPts val="0"/>
              </a:spcAft>
              <a:buClr>
                <a:schemeClr val="tx2"/>
              </a:buClr>
              <a:buFont typeface="Wingdings" panose="05000000000000000000" pitchFamily="2" charset="2"/>
              <a:buChar char="Ø"/>
              <a:defRPr/>
            </a:pPr>
            <a:endParaRPr lang="en-US" sz="4500" dirty="0">
              <a:latin typeface="Calibri"/>
              <a:ea typeface="Calibri"/>
              <a:cs typeface="Times New Roman"/>
            </a:endParaRPr>
          </a:p>
          <a:p>
            <a:pPr>
              <a:lnSpc>
                <a:spcPct val="115000"/>
              </a:lnSpc>
              <a:spcBef>
                <a:spcPts val="0"/>
              </a:spcBef>
              <a:spcAft>
                <a:spcPts val="0"/>
              </a:spcAft>
              <a:buClr>
                <a:schemeClr val="tx2"/>
              </a:buClr>
              <a:buFont typeface="Wingdings" panose="05000000000000000000" pitchFamily="2" charset="2"/>
              <a:buChar char="Ø"/>
              <a:defRPr/>
            </a:pPr>
            <a:r>
              <a:rPr lang="en-US" sz="4500" dirty="0">
                <a:latin typeface="Calibri"/>
                <a:ea typeface="Times New Roman"/>
                <a:cs typeface="Tahoma"/>
              </a:rPr>
              <a:t>Supervisor will review an improvement plan with the employee for the next review period to correct </a:t>
            </a:r>
            <a:r>
              <a:rPr lang="en-US" sz="4500" dirty="0" smtClean="0">
                <a:latin typeface="Calibri"/>
                <a:ea typeface="Times New Roman"/>
                <a:cs typeface="Tahoma"/>
              </a:rPr>
              <a:t>deficiencies.</a:t>
            </a:r>
          </a:p>
          <a:p>
            <a:pPr>
              <a:lnSpc>
                <a:spcPct val="115000"/>
              </a:lnSpc>
              <a:spcBef>
                <a:spcPts val="0"/>
              </a:spcBef>
              <a:spcAft>
                <a:spcPts val="0"/>
              </a:spcAft>
              <a:buClr>
                <a:schemeClr val="tx2"/>
              </a:buClr>
              <a:buFont typeface="Wingdings" panose="05000000000000000000" pitchFamily="2" charset="2"/>
              <a:buChar char="Ø"/>
              <a:defRPr/>
            </a:pPr>
            <a:endParaRPr lang="en-US" sz="4500" dirty="0">
              <a:latin typeface="Calibri"/>
              <a:ea typeface="Calibri"/>
              <a:cs typeface="Times New Roman"/>
            </a:endParaRPr>
          </a:p>
          <a:p>
            <a:pPr>
              <a:lnSpc>
                <a:spcPct val="115000"/>
              </a:lnSpc>
              <a:spcBef>
                <a:spcPts val="0"/>
              </a:spcBef>
              <a:spcAft>
                <a:spcPts val="0"/>
              </a:spcAft>
              <a:buClr>
                <a:schemeClr val="tx2"/>
              </a:buClr>
              <a:buFont typeface="Wingdings" panose="05000000000000000000" pitchFamily="2" charset="2"/>
              <a:buChar char="Ø"/>
              <a:defRPr/>
            </a:pPr>
            <a:r>
              <a:rPr lang="en-US" sz="4500" dirty="0">
                <a:latin typeface="Calibri"/>
                <a:ea typeface="Times New Roman"/>
                <a:cs typeface="Tahoma"/>
              </a:rPr>
              <a:t>Supervisor will ensure the employee is aware of the consequences of poor </a:t>
            </a:r>
            <a:r>
              <a:rPr lang="en-US" sz="4500" dirty="0" smtClean="0">
                <a:latin typeface="Calibri"/>
                <a:ea typeface="Times New Roman"/>
                <a:cs typeface="Tahoma"/>
              </a:rPr>
              <a:t>performance.</a:t>
            </a:r>
          </a:p>
          <a:p>
            <a:pPr>
              <a:lnSpc>
                <a:spcPct val="115000"/>
              </a:lnSpc>
              <a:spcBef>
                <a:spcPts val="0"/>
              </a:spcBef>
              <a:spcAft>
                <a:spcPts val="0"/>
              </a:spcAft>
              <a:buClr>
                <a:schemeClr val="tx2"/>
              </a:buClr>
              <a:buFont typeface="Wingdings" panose="05000000000000000000" pitchFamily="2" charset="2"/>
              <a:buChar char="Ø"/>
              <a:defRPr/>
            </a:pPr>
            <a:endParaRPr lang="en-US" sz="4500" dirty="0">
              <a:latin typeface="Calibri"/>
              <a:ea typeface="Calibri"/>
              <a:cs typeface="Times New Roman"/>
            </a:endParaRPr>
          </a:p>
          <a:p>
            <a:pPr>
              <a:lnSpc>
                <a:spcPct val="115000"/>
              </a:lnSpc>
              <a:spcBef>
                <a:spcPts val="0"/>
              </a:spcBef>
              <a:spcAft>
                <a:spcPts val="1000"/>
              </a:spcAft>
              <a:buClr>
                <a:schemeClr val="tx2"/>
              </a:buClr>
              <a:buFont typeface="Wingdings" panose="05000000000000000000" pitchFamily="2" charset="2"/>
              <a:buChar char="Ø"/>
              <a:defRPr/>
            </a:pPr>
            <a:r>
              <a:rPr lang="en-US" sz="4500" dirty="0">
                <a:latin typeface="Calibri"/>
                <a:ea typeface="Times New Roman"/>
                <a:cs typeface="Tahoma"/>
              </a:rPr>
              <a:t>Establish a follow-up </a:t>
            </a:r>
            <a:r>
              <a:rPr lang="en-US" sz="4500" dirty="0" smtClean="0">
                <a:latin typeface="Calibri"/>
                <a:ea typeface="Times New Roman"/>
                <a:cs typeface="Tahoma"/>
              </a:rPr>
              <a:t>plan.</a:t>
            </a:r>
            <a:endParaRPr lang="en-US" sz="4500" dirty="0"/>
          </a:p>
        </p:txBody>
      </p:sp>
    </p:spTree>
    <p:extLst>
      <p:ext uri="{BB962C8B-B14F-4D97-AF65-F5344CB8AC3E}">
        <p14:creationId xmlns:p14="http://schemas.microsoft.com/office/powerpoint/2010/main" val="2234836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4412" y="268872"/>
            <a:ext cx="4747805" cy="460449"/>
          </a:xfrm>
        </p:spPr>
        <p:txBody>
          <a:bodyPr/>
          <a:lstStyle/>
          <a:p>
            <a:r>
              <a:rPr lang="en-US" altLang="en-US" dirty="0"/>
              <a:t>Special Situations </a:t>
            </a:r>
            <a:endParaRPr lang="en-US" dirty="0"/>
          </a:p>
        </p:txBody>
      </p:sp>
      <p:sp>
        <p:nvSpPr>
          <p:cNvPr id="3" name="Content Placeholder 2"/>
          <p:cNvSpPr>
            <a:spLocks noGrp="1"/>
          </p:cNvSpPr>
          <p:nvPr>
            <p:ph idx="1"/>
          </p:nvPr>
        </p:nvSpPr>
        <p:spPr/>
        <p:txBody>
          <a:bodyPr/>
          <a:lstStyle/>
          <a:p>
            <a:pPr marL="0" indent="0">
              <a:buNone/>
            </a:pPr>
            <a:r>
              <a:rPr lang="en-US" altLang="en-US" b="1" dirty="0"/>
              <a:t>The angry employee</a:t>
            </a:r>
          </a:p>
          <a:p>
            <a:endParaRPr lang="en-US" dirty="0"/>
          </a:p>
        </p:txBody>
      </p:sp>
      <p:pic>
        <p:nvPicPr>
          <p:cNvPr id="3074" name="Picture 2" descr="2016-03-02-1456945209-7654389-mus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3909" y="1593211"/>
            <a:ext cx="6133381" cy="4088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10794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9488" y="268872"/>
            <a:ext cx="4657653" cy="460449"/>
          </a:xfrm>
        </p:spPr>
        <p:txBody>
          <a:bodyPr/>
          <a:lstStyle/>
          <a:p>
            <a:r>
              <a:rPr lang="en-US" dirty="0"/>
              <a:t>Special Situations </a:t>
            </a:r>
          </a:p>
        </p:txBody>
      </p:sp>
      <p:sp>
        <p:nvSpPr>
          <p:cNvPr id="3" name="Content Placeholder 2"/>
          <p:cNvSpPr>
            <a:spLocks noGrp="1"/>
          </p:cNvSpPr>
          <p:nvPr>
            <p:ph idx="1"/>
          </p:nvPr>
        </p:nvSpPr>
        <p:spPr>
          <a:xfrm>
            <a:off x="493895" y="1002505"/>
            <a:ext cx="8405406" cy="5617236"/>
          </a:xfrm>
        </p:spPr>
        <p:txBody>
          <a:bodyPr>
            <a:normAutofit fontScale="77500" lnSpcReduction="20000"/>
          </a:bodyPr>
          <a:lstStyle/>
          <a:p>
            <a:pPr marL="0" indent="0">
              <a:lnSpc>
                <a:spcPct val="115000"/>
              </a:lnSpc>
              <a:spcBef>
                <a:spcPts val="0"/>
              </a:spcBef>
              <a:spcAft>
                <a:spcPts val="1000"/>
              </a:spcAft>
              <a:buFont typeface="Wingdings" panose="05000000000000000000" pitchFamily="2" charset="2"/>
              <a:buNone/>
              <a:defRPr/>
            </a:pPr>
            <a:r>
              <a:rPr lang="en-US" b="1" u="sng" dirty="0">
                <a:latin typeface="Calibri"/>
                <a:ea typeface="Times New Roman"/>
                <a:cs typeface="Tahoma"/>
              </a:rPr>
              <a:t>Supervisor/Employee meeting scenario for an angry </a:t>
            </a:r>
            <a:r>
              <a:rPr lang="en-US" b="1" u="sng" dirty="0" smtClean="0">
                <a:latin typeface="Calibri"/>
                <a:ea typeface="Times New Roman"/>
                <a:cs typeface="Tahoma"/>
              </a:rPr>
              <a:t>employee</a:t>
            </a:r>
          </a:p>
          <a:p>
            <a:pPr marL="0" indent="0">
              <a:lnSpc>
                <a:spcPct val="115000"/>
              </a:lnSpc>
              <a:spcBef>
                <a:spcPts val="0"/>
              </a:spcBef>
              <a:spcAft>
                <a:spcPts val="1000"/>
              </a:spcAft>
              <a:buFont typeface="Wingdings" panose="05000000000000000000" pitchFamily="2" charset="2"/>
              <a:buNone/>
              <a:defRPr/>
            </a:pPr>
            <a:endParaRPr lang="en-US" dirty="0">
              <a:latin typeface="Calibri"/>
              <a:ea typeface="Calibri"/>
              <a:cs typeface="Times New Roman"/>
            </a:endParaRPr>
          </a:p>
          <a:p>
            <a:pPr>
              <a:lnSpc>
                <a:spcPct val="115000"/>
              </a:lnSpc>
              <a:spcBef>
                <a:spcPts val="0"/>
              </a:spcBef>
              <a:spcAft>
                <a:spcPts val="0"/>
              </a:spcAft>
              <a:buClr>
                <a:schemeClr val="tx2"/>
              </a:buClr>
              <a:buFont typeface="Wingdings" panose="05000000000000000000" pitchFamily="2" charset="2"/>
              <a:buChar char="Ø"/>
              <a:defRPr/>
            </a:pPr>
            <a:r>
              <a:rPr lang="en-US" dirty="0">
                <a:latin typeface="Calibri"/>
                <a:ea typeface="Times New Roman"/>
                <a:cs typeface="Tahoma"/>
              </a:rPr>
              <a:t>Supervisor conduct an evaluation meeting with </a:t>
            </a:r>
            <a:r>
              <a:rPr lang="en-US" dirty="0" smtClean="0">
                <a:latin typeface="Calibri"/>
                <a:ea typeface="Times New Roman"/>
                <a:cs typeface="Tahoma"/>
              </a:rPr>
              <a:t>employee.</a:t>
            </a:r>
          </a:p>
          <a:p>
            <a:pPr>
              <a:lnSpc>
                <a:spcPct val="115000"/>
              </a:lnSpc>
              <a:spcBef>
                <a:spcPts val="0"/>
              </a:spcBef>
              <a:spcAft>
                <a:spcPts val="0"/>
              </a:spcAft>
              <a:buClr>
                <a:schemeClr val="tx2"/>
              </a:buClr>
              <a:buFont typeface="Wingdings" panose="05000000000000000000" pitchFamily="2" charset="2"/>
              <a:buChar char="Ø"/>
              <a:defRPr/>
            </a:pPr>
            <a:endParaRPr lang="en-US" dirty="0">
              <a:latin typeface="Calibri"/>
              <a:ea typeface="Calibri"/>
              <a:cs typeface="Times New Roman"/>
            </a:endParaRPr>
          </a:p>
          <a:p>
            <a:pPr>
              <a:lnSpc>
                <a:spcPct val="115000"/>
              </a:lnSpc>
              <a:spcBef>
                <a:spcPts val="0"/>
              </a:spcBef>
              <a:spcAft>
                <a:spcPts val="0"/>
              </a:spcAft>
              <a:buClr>
                <a:schemeClr val="tx2"/>
              </a:buClr>
              <a:buFont typeface="Wingdings" panose="05000000000000000000" pitchFamily="2" charset="2"/>
              <a:buChar char="Ø"/>
              <a:defRPr/>
            </a:pPr>
            <a:r>
              <a:rPr lang="en-US" dirty="0">
                <a:latin typeface="Calibri"/>
                <a:ea typeface="Times New Roman"/>
                <a:cs typeface="Tahoma"/>
              </a:rPr>
              <a:t>Supervisor will let the employee know that they have met all current years </a:t>
            </a:r>
            <a:r>
              <a:rPr lang="en-US" dirty="0" smtClean="0">
                <a:latin typeface="Calibri"/>
                <a:ea typeface="Times New Roman"/>
                <a:cs typeface="Tahoma"/>
              </a:rPr>
              <a:t>objectives.</a:t>
            </a:r>
          </a:p>
          <a:p>
            <a:pPr>
              <a:lnSpc>
                <a:spcPct val="115000"/>
              </a:lnSpc>
              <a:spcBef>
                <a:spcPts val="0"/>
              </a:spcBef>
              <a:spcAft>
                <a:spcPts val="0"/>
              </a:spcAft>
              <a:buClr>
                <a:schemeClr val="tx2"/>
              </a:buClr>
              <a:buFont typeface="Wingdings" panose="05000000000000000000" pitchFamily="2" charset="2"/>
              <a:buChar char="Ø"/>
              <a:defRPr/>
            </a:pPr>
            <a:endParaRPr lang="en-US" dirty="0">
              <a:latin typeface="Calibri"/>
              <a:ea typeface="Calibri"/>
              <a:cs typeface="Times New Roman"/>
            </a:endParaRPr>
          </a:p>
          <a:p>
            <a:pPr>
              <a:lnSpc>
                <a:spcPct val="115000"/>
              </a:lnSpc>
              <a:spcBef>
                <a:spcPts val="0"/>
              </a:spcBef>
              <a:spcAft>
                <a:spcPts val="0"/>
              </a:spcAft>
              <a:buClr>
                <a:schemeClr val="tx2"/>
              </a:buClr>
              <a:buFont typeface="Wingdings" panose="05000000000000000000" pitchFamily="2" charset="2"/>
              <a:buChar char="Ø"/>
              <a:defRPr/>
            </a:pPr>
            <a:r>
              <a:rPr lang="en-US" dirty="0">
                <a:latin typeface="Calibri"/>
                <a:ea typeface="Times New Roman"/>
                <a:cs typeface="Tahoma"/>
              </a:rPr>
              <a:t>Supervisor will review the objectives for the next review period with the </a:t>
            </a:r>
            <a:r>
              <a:rPr lang="en-US" dirty="0" smtClean="0">
                <a:latin typeface="Calibri"/>
                <a:ea typeface="Times New Roman"/>
                <a:cs typeface="Tahoma"/>
              </a:rPr>
              <a:t>employee.</a:t>
            </a:r>
          </a:p>
          <a:p>
            <a:pPr>
              <a:lnSpc>
                <a:spcPct val="115000"/>
              </a:lnSpc>
              <a:spcBef>
                <a:spcPts val="0"/>
              </a:spcBef>
              <a:spcAft>
                <a:spcPts val="0"/>
              </a:spcAft>
              <a:buClr>
                <a:schemeClr val="tx2"/>
              </a:buClr>
              <a:buFont typeface="Wingdings" panose="05000000000000000000" pitchFamily="2" charset="2"/>
              <a:buChar char="Ø"/>
              <a:defRPr/>
            </a:pPr>
            <a:endParaRPr lang="en-US" dirty="0">
              <a:latin typeface="Calibri"/>
              <a:ea typeface="Calibri"/>
              <a:cs typeface="Times New Roman"/>
            </a:endParaRPr>
          </a:p>
          <a:p>
            <a:pPr>
              <a:lnSpc>
                <a:spcPct val="115000"/>
              </a:lnSpc>
              <a:spcBef>
                <a:spcPts val="0"/>
              </a:spcBef>
              <a:spcAft>
                <a:spcPts val="0"/>
              </a:spcAft>
              <a:buClr>
                <a:schemeClr val="tx2"/>
              </a:buClr>
              <a:buFont typeface="Wingdings" panose="05000000000000000000" pitchFamily="2" charset="2"/>
              <a:buChar char="Ø"/>
              <a:defRPr/>
            </a:pPr>
            <a:r>
              <a:rPr lang="en-US" dirty="0">
                <a:latin typeface="Calibri"/>
                <a:ea typeface="Times New Roman"/>
                <a:cs typeface="Tahoma"/>
              </a:rPr>
              <a:t>Supervisor will then discuss the rating with the </a:t>
            </a:r>
            <a:r>
              <a:rPr lang="en-US" dirty="0" smtClean="0">
                <a:latin typeface="Calibri"/>
                <a:ea typeface="Times New Roman"/>
                <a:cs typeface="Tahoma"/>
              </a:rPr>
              <a:t>employee.</a:t>
            </a:r>
          </a:p>
          <a:p>
            <a:pPr>
              <a:lnSpc>
                <a:spcPct val="115000"/>
              </a:lnSpc>
              <a:spcBef>
                <a:spcPts val="0"/>
              </a:spcBef>
              <a:spcAft>
                <a:spcPts val="0"/>
              </a:spcAft>
              <a:buClr>
                <a:schemeClr val="tx2"/>
              </a:buClr>
              <a:buFont typeface="Wingdings" panose="05000000000000000000" pitchFamily="2" charset="2"/>
              <a:buChar char="Ø"/>
              <a:defRPr/>
            </a:pPr>
            <a:endParaRPr lang="en-US" dirty="0">
              <a:latin typeface="Calibri"/>
              <a:ea typeface="Calibri"/>
              <a:cs typeface="Times New Roman"/>
            </a:endParaRPr>
          </a:p>
          <a:p>
            <a:pPr>
              <a:lnSpc>
                <a:spcPct val="115000"/>
              </a:lnSpc>
              <a:spcBef>
                <a:spcPts val="0"/>
              </a:spcBef>
              <a:spcAft>
                <a:spcPts val="0"/>
              </a:spcAft>
              <a:buClr>
                <a:schemeClr val="tx2"/>
              </a:buClr>
              <a:buFont typeface="Wingdings" panose="05000000000000000000" pitchFamily="2" charset="2"/>
              <a:buChar char="Ø"/>
              <a:defRPr/>
            </a:pPr>
            <a:r>
              <a:rPr lang="en-US" dirty="0">
                <a:latin typeface="Calibri"/>
                <a:ea typeface="Times New Roman"/>
                <a:cs typeface="Tahoma"/>
              </a:rPr>
              <a:t>Employee will be angry about </a:t>
            </a:r>
            <a:r>
              <a:rPr lang="en-US" dirty="0" smtClean="0">
                <a:latin typeface="Calibri"/>
                <a:ea typeface="Times New Roman"/>
                <a:cs typeface="Tahoma"/>
              </a:rPr>
              <a:t>rating.</a:t>
            </a:r>
          </a:p>
          <a:p>
            <a:pPr>
              <a:lnSpc>
                <a:spcPct val="115000"/>
              </a:lnSpc>
              <a:spcBef>
                <a:spcPts val="0"/>
              </a:spcBef>
              <a:spcAft>
                <a:spcPts val="0"/>
              </a:spcAft>
              <a:buClr>
                <a:schemeClr val="tx2"/>
              </a:buClr>
              <a:buFont typeface="Wingdings" panose="05000000000000000000" pitchFamily="2" charset="2"/>
              <a:buChar char="Ø"/>
              <a:defRPr/>
            </a:pPr>
            <a:endParaRPr lang="en-US" dirty="0">
              <a:latin typeface="Calibri"/>
              <a:ea typeface="Calibri"/>
              <a:cs typeface="Times New Roman"/>
            </a:endParaRPr>
          </a:p>
          <a:p>
            <a:pPr>
              <a:lnSpc>
                <a:spcPct val="115000"/>
              </a:lnSpc>
              <a:spcBef>
                <a:spcPts val="0"/>
              </a:spcBef>
              <a:spcAft>
                <a:spcPts val="1000"/>
              </a:spcAft>
              <a:buClr>
                <a:schemeClr val="tx2"/>
              </a:buClr>
              <a:buFont typeface="Wingdings" panose="05000000000000000000" pitchFamily="2" charset="2"/>
              <a:buChar char="Ø"/>
              <a:defRPr/>
            </a:pPr>
            <a:r>
              <a:rPr lang="en-US" dirty="0">
                <a:latin typeface="Calibri"/>
                <a:ea typeface="Times New Roman"/>
                <a:cs typeface="Tahoma"/>
              </a:rPr>
              <a:t>Supervisor will diffuse an angry </a:t>
            </a:r>
            <a:r>
              <a:rPr lang="en-US" dirty="0" smtClean="0">
                <a:latin typeface="Calibri"/>
                <a:ea typeface="Times New Roman"/>
                <a:cs typeface="Tahoma"/>
              </a:rPr>
              <a:t>employee.</a:t>
            </a:r>
            <a:endParaRPr lang="en-US" dirty="0">
              <a:latin typeface="Calibri"/>
              <a:ea typeface="Calibri"/>
              <a:cs typeface="Times New Roman"/>
            </a:endParaRPr>
          </a:p>
          <a:p>
            <a:endParaRPr lang="en-US" dirty="0"/>
          </a:p>
        </p:txBody>
      </p:sp>
    </p:spTree>
    <p:extLst>
      <p:ext uri="{BB962C8B-B14F-4D97-AF65-F5344CB8AC3E}">
        <p14:creationId xmlns:p14="http://schemas.microsoft.com/office/powerpoint/2010/main" val="13971025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083" y="268872"/>
            <a:ext cx="8771205" cy="460449"/>
          </a:xfrm>
        </p:spPr>
        <p:txBody>
          <a:bodyPr/>
          <a:lstStyle/>
          <a:p>
            <a:r>
              <a:rPr lang="en-US" sz="3200" dirty="0" smtClean="0"/>
              <a:t>Diffusing an Angry Employee- Method One</a:t>
            </a:r>
            <a:endParaRPr lang="en-US" sz="3200" dirty="0"/>
          </a:p>
        </p:txBody>
      </p:sp>
      <p:sp>
        <p:nvSpPr>
          <p:cNvPr id="3" name="Content Placeholder 2"/>
          <p:cNvSpPr>
            <a:spLocks noGrp="1"/>
          </p:cNvSpPr>
          <p:nvPr>
            <p:ph idx="1"/>
          </p:nvPr>
        </p:nvSpPr>
        <p:spPr/>
        <p:txBody>
          <a:bodyPr/>
          <a:lstStyle/>
          <a:p>
            <a:pPr marL="0" indent="0">
              <a:buNone/>
            </a:pPr>
            <a:r>
              <a:rPr lang="en-US" i="1" dirty="0" smtClean="0"/>
              <a:t>Calm Yourself Down</a:t>
            </a:r>
          </a:p>
          <a:p>
            <a:pPr marL="0" indent="0">
              <a:buNone/>
            </a:pPr>
            <a:r>
              <a:rPr lang="en-US" sz="2400" dirty="0" smtClean="0"/>
              <a:t>1- Breathe deeply from your Diaphragm. </a:t>
            </a:r>
          </a:p>
          <a:p>
            <a:pPr marL="0" indent="0">
              <a:buNone/>
            </a:pPr>
            <a:r>
              <a:rPr lang="en-US" sz="2000" dirty="0" smtClean="0"/>
              <a:t>Take </a:t>
            </a:r>
            <a:r>
              <a:rPr lang="en-US" sz="2000" dirty="0"/>
              <a:t>a deep breath in through your nose and exhale out through your mouth. Each inhalation and exhalation should last for a full second. Continue to breathe and count to ten mentally. As you breathe, you should start to feel your body calming down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9232" y="3459542"/>
            <a:ext cx="3498165" cy="2623624"/>
          </a:xfrm>
          <a:prstGeom prst="rect">
            <a:avLst/>
          </a:prstGeom>
        </p:spPr>
      </p:pic>
    </p:spTree>
    <p:extLst>
      <p:ext uri="{BB962C8B-B14F-4D97-AF65-F5344CB8AC3E}">
        <p14:creationId xmlns:p14="http://schemas.microsoft.com/office/powerpoint/2010/main" val="34810465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982" y="268872"/>
            <a:ext cx="8458754" cy="460449"/>
          </a:xfrm>
        </p:spPr>
        <p:txBody>
          <a:bodyPr/>
          <a:lstStyle/>
          <a:p>
            <a:r>
              <a:rPr lang="en-US" sz="3200" dirty="0"/>
              <a:t>Diffusing an Angry Employee- Method One</a:t>
            </a:r>
          </a:p>
        </p:txBody>
      </p:sp>
      <p:sp>
        <p:nvSpPr>
          <p:cNvPr id="3" name="Content Placeholder 2"/>
          <p:cNvSpPr>
            <a:spLocks noGrp="1"/>
          </p:cNvSpPr>
          <p:nvPr>
            <p:ph idx="1"/>
          </p:nvPr>
        </p:nvSpPr>
        <p:spPr/>
        <p:txBody>
          <a:bodyPr/>
          <a:lstStyle/>
          <a:p>
            <a:pPr marL="0" indent="0">
              <a:buNone/>
            </a:pPr>
            <a:r>
              <a:rPr lang="en-US" dirty="0" smtClean="0"/>
              <a:t>2- Excuse Yourself from the Conversation</a:t>
            </a:r>
          </a:p>
          <a:p>
            <a:pPr marL="0" indent="0">
              <a:buNone/>
            </a:pPr>
            <a:r>
              <a:rPr lang="en-US" sz="2400" dirty="0"/>
              <a:t>Before the conversation escalates to a full blown argument, remove yourself from the situation. Excuse yourself to the bathroom or tell the person that you need a second and take a walk. This space will give you time to think about the argument and your </a:t>
            </a:r>
            <a:r>
              <a:rPr lang="en-US" sz="2400" dirty="0" smtClean="0"/>
              <a:t>emotions.</a:t>
            </a:r>
          </a:p>
          <a:p>
            <a:pPr marL="0" indent="0">
              <a:buNone/>
            </a:pPr>
            <a:r>
              <a:rPr lang="en-US" sz="2400" dirty="0"/>
              <a:t>You can say something like, “I’ll be right back, I need to use the bathroom. When I get back, let’s talk about this</a:t>
            </a:r>
            <a:r>
              <a:rPr lang="en-US" sz="2400" dirty="0" smtClean="0"/>
              <a:t>.”</a:t>
            </a:r>
          </a:p>
          <a:p>
            <a:pPr marL="0" indent="0">
              <a:buNone/>
            </a:pPr>
            <a:endParaRPr lang="en-US" sz="24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2671" y="3971876"/>
            <a:ext cx="3010486" cy="2257865"/>
          </a:xfrm>
          <a:prstGeom prst="rect">
            <a:avLst/>
          </a:prstGeom>
        </p:spPr>
      </p:pic>
    </p:spTree>
    <p:extLst>
      <p:ext uri="{BB962C8B-B14F-4D97-AF65-F5344CB8AC3E}">
        <p14:creationId xmlns:p14="http://schemas.microsoft.com/office/powerpoint/2010/main" val="16106893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778" y="268872"/>
            <a:ext cx="8500958" cy="460449"/>
          </a:xfrm>
        </p:spPr>
        <p:txBody>
          <a:bodyPr/>
          <a:lstStyle/>
          <a:p>
            <a:r>
              <a:rPr lang="en-US" sz="3200" dirty="0"/>
              <a:t>Diffusing an Angry Employee- Method One</a:t>
            </a:r>
          </a:p>
        </p:txBody>
      </p:sp>
      <p:sp>
        <p:nvSpPr>
          <p:cNvPr id="3" name="Content Placeholder 2"/>
          <p:cNvSpPr>
            <a:spLocks noGrp="1"/>
          </p:cNvSpPr>
          <p:nvPr>
            <p:ph idx="1"/>
          </p:nvPr>
        </p:nvSpPr>
        <p:spPr/>
        <p:txBody>
          <a:bodyPr>
            <a:normAutofit/>
          </a:bodyPr>
          <a:lstStyle/>
          <a:p>
            <a:pPr marL="0" indent="0">
              <a:buNone/>
            </a:pPr>
            <a:r>
              <a:rPr lang="en-US" dirty="0" smtClean="0"/>
              <a:t>3- Evaluate your Emotions</a:t>
            </a:r>
          </a:p>
          <a:p>
            <a:pPr marL="0" indent="0">
              <a:buNone/>
            </a:pPr>
            <a:r>
              <a:rPr lang="en-US" sz="2000" dirty="0"/>
              <a:t>When you're alone, think about the conversation and determine what is making you angry in the first place. Try to look at the conversation as objectively as possible. Reflect on whether you're mad over the argument or if you’re angry over something </a:t>
            </a:r>
            <a:r>
              <a:rPr lang="en-US" sz="2000" dirty="0" smtClean="0"/>
              <a:t>unrelated. </a:t>
            </a:r>
          </a:p>
          <a:p>
            <a:r>
              <a:rPr lang="en-US" sz="2000" dirty="0"/>
              <a:t>Think of ways to verbalize it so that you can communicate it to the person you’re arguing with.</a:t>
            </a:r>
          </a:p>
          <a:p>
            <a:r>
              <a:rPr lang="en-US" sz="2000" dirty="0"/>
              <a:t>You can say something like, “I realized I was angry because of how you spoke to me earlier today. I wasn't actually that angry about you not taking out the trash</a:t>
            </a:r>
            <a:r>
              <a:rPr lang="en-US" sz="2000" dirty="0" smtClean="0"/>
              <a:t>.”</a:t>
            </a:r>
          </a:p>
          <a:p>
            <a:endParaRPr lang="en-US" sz="2000" dirty="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861" y="4410221"/>
            <a:ext cx="2700997" cy="2025748"/>
          </a:xfrm>
          <a:prstGeom prst="rect">
            <a:avLst/>
          </a:prstGeom>
        </p:spPr>
      </p:pic>
    </p:spTree>
    <p:extLst>
      <p:ext uri="{BB962C8B-B14F-4D97-AF65-F5344CB8AC3E}">
        <p14:creationId xmlns:p14="http://schemas.microsoft.com/office/powerpoint/2010/main" val="28683163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542" y="268872"/>
            <a:ext cx="8550194" cy="460449"/>
          </a:xfrm>
        </p:spPr>
        <p:txBody>
          <a:bodyPr/>
          <a:lstStyle/>
          <a:p>
            <a:r>
              <a:rPr lang="en-US" sz="3200" dirty="0"/>
              <a:t>Diffusing an Angry Employee- Method One</a:t>
            </a:r>
          </a:p>
        </p:txBody>
      </p:sp>
      <p:sp>
        <p:nvSpPr>
          <p:cNvPr id="3" name="Content Placeholder 2"/>
          <p:cNvSpPr>
            <a:spLocks noGrp="1"/>
          </p:cNvSpPr>
          <p:nvPr>
            <p:ph idx="1"/>
          </p:nvPr>
        </p:nvSpPr>
        <p:spPr/>
        <p:txBody>
          <a:bodyPr/>
          <a:lstStyle/>
          <a:p>
            <a:pPr marL="0" indent="0">
              <a:buNone/>
            </a:pPr>
            <a:r>
              <a:rPr lang="en-US" dirty="0" smtClean="0"/>
              <a:t>4- Think about the Bigger Picture</a:t>
            </a:r>
          </a:p>
          <a:p>
            <a:pPr marL="0" indent="0">
              <a:buNone/>
            </a:pPr>
            <a:r>
              <a:rPr lang="en-US" sz="2400" dirty="0"/>
              <a:t>Sometimes we can get so engaged in an argument that we forget how the conflict will affect our long-term relationship with a person. Try to take a step back and think about the importance of the argument. If the argument is over something that isn’t meaningful, it may help you calm down and give you greater perspective</a:t>
            </a:r>
            <a:r>
              <a:rPr lang="en-US" sz="2400" dirty="0" smtClean="0"/>
              <a:t>.</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9132" y="3664634"/>
            <a:ext cx="3432517" cy="2574388"/>
          </a:xfrm>
          <a:prstGeom prst="rect">
            <a:avLst/>
          </a:prstGeom>
        </p:spPr>
      </p:pic>
    </p:spTree>
    <p:extLst>
      <p:ext uri="{BB962C8B-B14F-4D97-AF65-F5344CB8AC3E}">
        <p14:creationId xmlns:p14="http://schemas.microsoft.com/office/powerpoint/2010/main" val="22090123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117" y="268872"/>
            <a:ext cx="8430619" cy="460449"/>
          </a:xfrm>
        </p:spPr>
        <p:txBody>
          <a:bodyPr/>
          <a:lstStyle/>
          <a:p>
            <a:r>
              <a:rPr lang="en-US" sz="3200" dirty="0"/>
              <a:t>Diffusing an Angry Employee- Method One</a:t>
            </a:r>
          </a:p>
        </p:txBody>
      </p:sp>
      <p:sp>
        <p:nvSpPr>
          <p:cNvPr id="3" name="Content Placeholder 2"/>
          <p:cNvSpPr>
            <a:spLocks noGrp="1"/>
          </p:cNvSpPr>
          <p:nvPr>
            <p:ph idx="1"/>
          </p:nvPr>
        </p:nvSpPr>
        <p:spPr/>
        <p:txBody>
          <a:bodyPr/>
          <a:lstStyle/>
          <a:p>
            <a:pPr marL="0" indent="0">
              <a:buNone/>
            </a:pPr>
            <a:r>
              <a:rPr lang="en-US" dirty="0" smtClean="0"/>
              <a:t>5- Return to the Conservation once YOU HAVE Calmed Down</a:t>
            </a:r>
          </a:p>
          <a:p>
            <a:pPr marL="0" indent="0">
              <a:buNone/>
            </a:pPr>
            <a:r>
              <a:rPr lang="en-US" sz="2000" dirty="0"/>
              <a:t>It’s important that you return to the person and continue the conversation after you’ve calmed down. If you don’t, the other person may not understand how you feel and the argument is likely to come up again. Once you’ve thought about your emotions, you can go back into the conversation with a level head. </a:t>
            </a:r>
            <a:endParaRPr lang="en-US" sz="2000" dirty="0" smtClean="0"/>
          </a:p>
          <a:p>
            <a:pPr marL="0" indent="0">
              <a:buNone/>
            </a:pPr>
            <a:r>
              <a:rPr lang="en-US" sz="2000" dirty="0" smtClean="0"/>
              <a:t>Once </a:t>
            </a:r>
            <a:r>
              <a:rPr lang="en-US" sz="2000" dirty="0"/>
              <a:t>you come back say something like, “Okay, sorry about that. Are you still ready to talk?”</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9631" y="3889716"/>
            <a:ext cx="3094892" cy="2321169"/>
          </a:xfrm>
          <a:prstGeom prst="rect">
            <a:avLst/>
          </a:prstGeom>
        </p:spPr>
      </p:pic>
    </p:spTree>
    <p:extLst>
      <p:ext uri="{BB962C8B-B14F-4D97-AF65-F5344CB8AC3E}">
        <p14:creationId xmlns:p14="http://schemas.microsoft.com/office/powerpoint/2010/main" val="2761789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280167"/>
            <a:ext cx="8248382" cy="460449"/>
          </a:xfrm>
        </p:spPr>
        <p:txBody>
          <a:bodyPr/>
          <a:lstStyle/>
          <a:p>
            <a:r>
              <a:rPr lang="en-US" sz="3200" dirty="0"/>
              <a:t>PURPOSE FOR </a:t>
            </a:r>
            <a:r>
              <a:rPr lang="en-US" sz="3200" dirty="0" smtClean="0"/>
              <a:t>CREATING </a:t>
            </a:r>
            <a:r>
              <a:rPr lang="en-US" sz="3200" dirty="0"/>
              <a:t>OBJECTIVES</a:t>
            </a:r>
          </a:p>
        </p:txBody>
      </p:sp>
      <p:sp>
        <p:nvSpPr>
          <p:cNvPr id="4" name="Content Placeholder 5"/>
          <p:cNvSpPr>
            <a:spLocks noGrp="1"/>
          </p:cNvSpPr>
          <p:nvPr>
            <p:ph idx="1"/>
          </p:nvPr>
        </p:nvSpPr>
        <p:spPr>
          <a:xfrm>
            <a:off x="3238072" y="1112575"/>
            <a:ext cx="5628496" cy="5111956"/>
          </a:xfrm>
          <a:prstGeom prst="rect">
            <a:avLst/>
          </a:prstGeom>
        </p:spPr>
        <p:txBody>
          <a:bodyPr>
            <a:normAutofit/>
          </a:bodyPr>
          <a:lstStyle/>
          <a:p>
            <a:pPr>
              <a:buFont typeface="Wingdings" panose="05000000000000000000" pitchFamily="2" charset="2"/>
              <a:buChar char="Ø"/>
            </a:pPr>
            <a:r>
              <a:rPr lang="en-US" altLang="en-US" dirty="0" smtClean="0"/>
              <a:t>  Helps employees to develop commitment by integrating personal and organizational goals.</a:t>
            </a:r>
          </a:p>
          <a:p>
            <a:pPr>
              <a:buFont typeface="Wingdings" panose="05000000000000000000" pitchFamily="2" charset="2"/>
              <a:buChar char="Ø"/>
            </a:pPr>
            <a:endParaRPr lang="en-US" altLang="en-US" sz="800" dirty="0" smtClean="0"/>
          </a:p>
          <a:p>
            <a:pPr>
              <a:buFont typeface="Wingdings" panose="05000000000000000000" pitchFamily="2" charset="2"/>
              <a:buChar char="Ø"/>
            </a:pPr>
            <a:r>
              <a:rPr lang="en-US" altLang="en-US" dirty="0" smtClean="0"/>
              <a:t>  Helps to keep employees focused on producing results.</a:t>
            </a:r>
          </a:p>
          <a:p>
            <a:pPr>
              <a:buFont typeface="Wingdings" panose="05000000000000000000" pitchFamily="2" charset="2"/>
              <a:buChar char="Ø"/>
            </a:pPr>
            <a:endParaRPr lang="en-US" altLang="en-US" sz="800" dirty="0" smtClean="0"/>
          </a:p>
          <a:p>
            <a:pPr>
              <a:buFont typeface="Wingdings" panose="05000000000000000000" pitchFamily="2" charset="2"/>
              <a:buChar char="Ø"/>
            </a:pPr>
            <a:r>
              <a:rPr lang="en-US" altLang="en-US" dirty="0" smtClean="0"/>
              <a:t>  Ensures a measure of performance. </a:t>
            </a:r>
          </a:p>
          <a:p>
            <a:pPr>
              <a:buFont typeface="Wingdings" panose="05000000000000000000" pitchFamily="2" charset="2"/>
              <a:buChar char="Ø"/>
            </a:pPr>
            <a:endParaRPr lang="en-US" altLang="en-US" sz="800" dirty="0" smtClean="0"/>
          </a:p>
          <a:p>
            <a:pPr>
              <a:buFont typeface="Wingdings" panose="05000000000000000000" pitchFamily="2" charset="2"/>
              <a:buChar char="Ø"/>
            </a:pPr>
            <a:r>
              <a:rPr lang="en-US" altLang="en-US" dirty="0" smtClean="0"/>
              <a:t>  Evaluates outcomes based on objectives.</a:t>
            </a:r>
          </a:p>
        </p:txBody>
      </p:sp>
      <p:sp>
        <p:nvSpPr>
          <p:cNvPr id="3" name="AutoShape 4" descr="Image result for man pointing clip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054" name="Picture 6" descr="Image result for man pointing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524475"/>
            <a:ext cx="2930097" cy="4072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899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677" y="268872"/>
            <a:ext cx="8522059" cy="460449"/>
          </a:xfrm>
        </p:spPr>
        <p:txBody>
          <a:bodyPr/>
          <a:lstStyle/>
          <a:p>
            <a:r>
              <a:rPr lang="en-US" sz="3200" dirty="0" smtClean="0"/>
              <a:t>Diffusing an Angry Employee- Method Two</a:t>
            </a:r>
            <a:endParaRPr lang="en-US" sz="3200" dirty="0"/>
          </a:p>
        </p:txBody>
      </p:sp>
      <p:sp>
        <p:nvSpPr>
          <p:cNvPr id="3" name="Content Placeholder 2"/>
          <p:cNvSpPr>
            <a:spLocks noGrp="1"/>
          </p:cNvSpPr>
          <p:nvPr>
            <p:ph idx="1"/>
          </p:nvPr>
        </p:nvSpPr>
        <p:spPr/>
        <p:txBody>
          <a:bodyPr>
            <a:normAutofit/>
          </a:bodyPr>
          <a:lstStyle/>
          <a:p>
            <a:pPr marL="0" indent="0">
              <a:buNone/>
            </a:pPr>
            <a:r>
              <a:rPr lang="en-US" i="1" dirty="0" smtClean="0"/>
              <a:t>Turning an Argument into a Conversation</a:t>
            </a:r>
          </a:p>
          <a:p>
            <a:pPr marL="0" indent="0">
              <a:buNone/>
            </a:pPr>
            <a:r>
              <a:rPr lang="en-US" dirty="0" smtClean="0"/>
              <a:t>1- Ask Open Ended Questions</a:t>
            </a:r>
          </a:p>
          <a:p>
            <a:pPr marL="0" indent="0">
              <a:buNone/>
            </a:pPr>
            <a:r>
              <a:rPr lang="en-US" sz="2200" dirty="0"/>
              <a:t>Asking open ended questions will open the other person up and help you understand their point of view. Acknowledge their feelings and listen to what they have to say, then respond by asking them questions about that require more than a one-word answer. Focus your questions on how they feel and what you can do to prevent arguments in the future. </a:t>
            </a:r>
            <a:endParaRPr lang="en-US" sz="2200" dirty="0" smtClean="0"/>
          </a:p>
          <a:p>
            <a:r>
              <a:rPr lang="en-US" sz="2200" dirty="0" smtClean="0"/>
              <a:t>You </a:t>
            </a:r>
            <a:r>
              <a:rPr lang="en-US" sz="2200" dirty="0"/>
              <a:t>can say something like, "So how did the experience make you feel?"</a:t>
            </a:r>
          </a:p>
          <a:p>
            <a:r>
              <a:rPr lang="en-US" sz="2200" dirty="0"/>
              <a:t>You can say something like</a:t>
            </a:r>
            <a:r>
              <a:rPr lang="en-US" sz="2200" dirty="0" smtClean="0"/>
              <a:t>,</a:t>
            </a:r>
          </a:p>
          <a:p>
            <a:pPr marL="0" indent="0">
              <a:buNone/>
            </a:pPr>
            <a:r>
              <a:rPr lang="en-US" sz="2200" dirty="0" smtClean="0"/>
              <a:t>“</a:t>
            </a:r>
            <a:r>
              <a:rPr lang="en-US" sz="2200" dirty="0"/>
              <a:t>I get why you would be angry. </a:t>
            </a:r>
            <a:endParaRPr lang="en-US" sz="2200" dirty="0" smtClean="0"/>
          </a:p>
          <a:p>
            <a:pPr marL="0" indent="0">
              <a:buNone/>
            </a:pPr>
            <a:r>
              <a:rPr lang="en-US" sz="2200" dirty="0" smtClean="0"/>
              <a:t>What </a:t>
            </a:r>
            <a:r>
              <a:rPr lang="en-US" sz="2200" dirty="0"/>
              <a:t>would you prefer me to do in the future?”</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3342" y="4389119"/>
            <a:ext cx="2460683" cy="1967231"/>
          </a:xfrm>
          <a:prstGeom prst="rect">
            <a:avLst/>
          </a:prstGeom>
        </p:spPr>
      </p:pic>
    </p:spTree>
    <p:extLst>
      <p:ext uri="{BB962C8B-B14F-4D97-AF65-F5344CB8AC3E}">
        <p14:creationId xmlns:p14="http://schemas.microsoft.com/office/powerpoint/2010/main" val="27574408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268872"/>
            <a:ext cx="8479856" cy="460449"/>
          </a:xfrm>
        </p:spPr>
        <p:txBody>
          <a:bodyPr/>
          <a:lstStyle/>
          <a:p>
            <a:r>
              <a:rPr lang="en-US" sz="3200" dirty="0"/>
              <a:t>Diffusing an Angry Employee- Method Two</a:t>
            </a:r>
          </a:p>
        </p:txBody>
      </p:sp>
      <p:sp>
        <p:nvSpPr>
          <p:cNvPr id="3" name="Content Placeholder 2"/>
          <p:cNvSpPr>
            <a:spLocks noGrp="1"/>
          </p:cNvSpPr>
          <p:nvPr>
            <p:ph idx="1"/>
          </p:nvPr>
        </p:nvSpPr>
        <p:spPr/>
        <p:txBody>
          <a:bodyPr/>
          <a:lstStyle/>
          <a:p>
            <a:pPr marL="0" indent="0">
              <a:buNone/>
            </a:pPr>
            <a:r>
              <a:rPr lang="en-US" dirty="0" smtClean="0"/>
              <a:t>2- Listen to the Other Person</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r>
              <a:rPr lang="en-US" dirty="0" smtClean="0"/>
              <a:t>Practice </a:t>
            </a:r>
            <a:r>
              <a:rPr lang="en-US" dirty="0">
                <a:hlinkClick r:id="rId2"/>
              </a:rPr>
              <a:t>active listening</a:t>
            </a:r>
            <a:r>
              <a:rPr lang="en-US" dirty="0"/>
              <a:t> and avoid interrupting the other person. Concentrate on what they are saying rather than thinking about how you're going to respond. The more that you listen to them, the more that you'll understand their point of view.</a:t>
            </a:r>
            <a:r>
              <a:rPr lang="en-US" baseline="30000" dirty="0">
                <a:hlinkClick r:id="rId3"/>
              </a:rPr>
              <a:t>[</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6947" y="1208766"/>
            <a:ext cx="2781167" cy="2085875"/>
          </a:xfrm>
          <a:prstGeom prst="rect">
            <a:avLst/>
          </a:prstGeom>
        </p:spPr>
      </p:pic>
    </p:spTree>
    <p:extLst>
      <p:ext uri="{BB962C8B-B14F-4D97-AF65-F5344CB8AC3E}">
        <p14:creationId xmlns:p14="http://schemas.microsoft.com/office/powerpoint/2010/main" val="9921280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982" y="268872"/>
            <a:ext cx="8458754" cy="460449"/>
          </a:xfrm>
        </p:spPr>
        <p:txBody>
          <a:bodyPr/>
          <a:lstStyle/>
          <a:p>
            <a:r>
              <a:rPr lang="en-US" sz="3200" dirty="0"/>
              <a:t>Diffusing an Angry Employee- Method Two</a:t>
            </a:r>
          </a:p>
        </p:txBody>
      </p:sp>
      <p:sp>
        <p:nvSpPr>
          <p:cNvPr id="3" name="Content Placeholder 2"/>
          <p:cNvSpPr>
            <a:spLocks noGrp="1"/>
          </p:cNvSpPr>
          <p:nvPr>
            <p:ph idx="1"/>
          </p:nvPr>
        </p:nvSpPr>
        <p:spPr/>
        <p:txBody>
          <a:bodyPr/>
          <a:lstStyle/>
          <a:p>
            <a:pPr marL="0" indent="0">
              <a:buNone/>
            </a:pPr>
            <a:r>
              <a:rPr lang="en-US" dirty="0" smtClean="0"/>
              <a:t>3- Look at the Argument in the Third Person</a:t>
            </a:r>
          </a:p>
          <a:p>
            <a:pPr marL="0" indent="0">
              <a:buNone/>
            </a:pPr>
            <a:r>
              <a:rPr lang="en-US" sz="2400" dirty="0"/>
              <a:t>High emotions can make people irrational. After you listen to the person, try to take a step back from your emotions and look at the argument from a third person's perspective. This may help you see their point of view and may assist you in understanding why they may be angry</a:t>
            </a:r>
            <a:r>
              <a:rPr lang="en-US" sz="2400" dirty="0" smtClean="0"/>
              <a:t>.</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1761" y="3319975"/>
            <a:ext cx="3938953" cy="2954215"/>
          </a:xfrm>
          <a:prstGeom prst="rect">
            <a:avLst/>
          </a:prstGeom>
        </p:spPr>
      </p:pic>
    </p:spTree>
    <p:extLst>
      <p:ext uri="{BB962C8B-B14F-4D97-AF65-F5344CB8AC3E}">
        <p14:creationId xmlns:p14="http://schemas.microsoft.com/office/powerpoint/2010/main" val="34461155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08" y="268872"/>
            <a:ext cx="8557228" cy="460449"/>
          </a:xfrm>
        </p:spPr>
        <p:txBody>
          <a:bodyPr/>
          <a:lstStyle/>
          <a:p>
            <a:r>
              <a:rPr lang="en-US" sz="3200" dirty="0"/>
              <a:t>Diffusing an Angry Employee- Method Two</a:t>
            </a:r>
          </a:p>
        </p:txBody>
      </p:sp>
      <p:sp>
        <p:nvSpPr>
          <p:cNvPr id="3" name="Content Placeholder 2"/>
          <p:cNvSpPr>
            <a:spLocks noGrp="1"/>
          </p:cNvSpPr>
          <p:nvPr>
            <p:ph idx="1"/>
          </p:nvPr>
        </p:nvSpPr>
        <p:spPr/>
        <p:txBody>
          <a:bodyPr/>
          <a:lstStyle/>
          <a:p>
            <a:pPr marL="0" indent="0">
              <a:buNone/>
            </a:pPr>
            <a:r>
              <a:rPr lang="en-US" dirty="0" smtClean="0"/>
              <a:t>4- Rephrase their Side of the Argument</a:t>
            </a:r>
          </a:p>
          <a:p>
            <a:pPr marL="0" indent="0">
              <a:buNone/>
            </a:pPr>
            <a:r>
              <a:rPr lang="en-US" sz="2000" dirty="0"/>
              <a:t>Many times arguments arise out of miscommunication. Taking someone’s argument and saying it back to them will let the person know that you’re actively listening to them and care about how they feel. It will also allow them the opportunity to explain their side of things and can prevent miscommunication</a:t>
            </a:r>
            <a:r>
              <a:rPr lang="en-US" sz="2000" dirty="0" smtClean="0"/>
              <a:t>.</a:t>
            </a:r>
          </a:p>
          <a:p>
            <a:pPr marL="0" indent="0">
              <a:buNone/>
            </a:pPr>
            <a:r>
              <a:rPr lang="en-US" sz="2000" dirty="0"/>
              <a:t>You can say something like, "So what you're saying is that you don't like the way my friends talk to you. Is that right?"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079" y="3891686"/>
            <a:ext cx="3085513" cy="2314135"/>
          </a:xfrm>
          <a:prstGeom prst="rect">
            <a:avLst/>
          </a:prstGeom>
        </p:spPr>
      </p:pic>
    </p:spTree>
    <p:extLst>
      <p:ext uri="{BB962C8B-B14F-4D97-AF65-F5344CB8AC3E}">
        <p14:creationId xmlns:p14="http://schemas.microsoft.com/office/powerpoint/2010/main" val="34513406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8872"/>
            <a:ext cx="8662736" cy="460449"/>
          </a:xfrm>
        </p:spPr>
        <p:txBody>
          <a:bodyPr/>
          <a:lstStyle/>
          <a:p>
            <a:r>
              <a:rPr lang="en-US" sz="3200" dirty="0"/>
              <a:t>Diffusing an Angry Employee- Method Two</a:t>
            </a:r>
          </a:p>
        </p:txBody>
      </p:sp>
      <p:sp>
        <p:nvSpPr>
          <p:cNvPr id="3" name="Content Placeholder 2"/>
          <p:cNvSpPr>
            <a:spLocks noGrp="1"/>
          </p:cNvSpPr>
          <p:nvPr>
            <p:ph idx="1"/>
          </p:nvPr>
        </p:nvSpPr>
        <p:spPr/>
        <p:txBody>
          <a:bodyPr/>
          <a:lstStyle/>
          <a:p>
            <a:pPr marL="0" indent="0">
              <a:buNone/>
            </a:pPr>
            <a:r>
              <a:rPr lang="en-US" dirty="0" smtClean="0"/>
              <a:t>5- Be Honest about Your Feelings</a:t>
            </a:r>
          </a:p>
          <a:p>
            <a:pPr marL="0" indent="0">
              <a:buNone/>
            </a:pPr>
            <a:r>
              <a:rPr lang="en-US" sz="2400" dirty="0"/>
              <a:t>Sometimes in an argument, people tend to meet anger with anger. This will only escalate things and make them worse. Instead, let the other person know when they cross the line and are hurting your feelings, rather than getting angry and yelling. </a:t>
            </a:r>
            <a:endParaRPr lang="en-US" sz="2400" dirty="0" smtClean="0"/>
          </a:p>
          <a:p>
            <a:pPr marL="0" indent="0">
              <a:buNone/>
            </a:pPr>
            <a:r>
              <a:rPr lang="en-US" sz="2400" dirty="0" smtClean="0"/>
              <a:t>You </a:t>
            </a:r>
            <a:r>
              <a:rPr lang="en-US" sz="2400" dirty="0"/>
              <a:t>can say something like “Ouch, that hurts my feelings. Do you really mean what you just said?”</a:t>
            </a:r>
          </a:p>
          <a:p>
            <a:pPr marL="0" indent="0">
              <a:buNone/>
            </a:pP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8123" y="4058529"/>
            <a:ext cx="2851051" cy="2138289"/>
          </a:xfrm>
          <a:prstGeom prst="rect">
            <a:avLst/>
          </a:prstGeom>
        </p:spPr>
      </p:pic>
    </p:spTree>
    <p:extLst>
      <p:ext uri="{BB962C8B-B14F-4D97-AF65-F5344CB8AC3E}">
        <p14:creationId xmlns:p14="http://schemas.microsoft.com/office/powerpoint/2010/main" val="31267363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ndrew Fountain - Truth and the Bible | Newlife Church Toront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6903" y="1385080"/>
            <a:ext cx="5337557" cy="3999609"/>
          </a:xfrm>
        </p:spPr>
      </p:pic>
    </p:spTree>
    <p:extLst>
      <p:ext uri="{BB962C8B-B14F-4D97-AF65-F5344CB8AC3E}">
        <p14:creationId xmlns:p14="http://schemas.microsoft.com/office/powerpoint/2010/main" val="852647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Objectives Examples</a:t>
            </a:r>
            <a:endParaRPr lang="en-US" dirty="0"/>
          </a:p>
        </p:txBody>
      </p:sp>
      <p:sp>
        <p:nvSpPr>
          <p:cNvPr id="3" name="Content Placeholder 2"/>
          <p:cNvSpPr>
            <a:spLocks noGrp="1"/>
          </p:cNvSpPr>
          <p:nvPr>
            <p:ph idx="1"/>
          </p:nvPr>
        </p:nvSpPr>
        <p:spPr>
          <a:xfrm>
            <a:off x="337930" y="852193"/>
            <a:ext cx="8324806" cy="5855495"/>
          </a:xfrm>
        </p:spPr>
        <p:txBody>
          <a:bodyPr>
            <a:noAutofit/>
          </a:bodyPr>
          <a:lstStyle/>
          <a:p>
            <a:pPr marL="0" indent="0" algn="ctr">
              <a:lnSpc>
                <a:spcPct val="100000"/>
              </a:lnSpc>
              <a:buNone/>
            </a:pPr>
            <a:endParaRPr lang="en-US" sz="1500" b="1" dirty="0">
              <a:latin typeface="Century Schoolbook" panose="02040604050505020304" pitchFamily="18" charset="0"/>
            </a:endParaRPr>
          </a:p>
          <a:p>
            <a:pPr marL="457200" indent="-457200">
              <a:lnSpc>
                <a:spcPct val="100000"/>
              </a:lnSpc>
              <a:buAutoNum type="arabicPeriod"/>
            </a:pPr>
            <a:r>
              <a:rPr lang="en-US" sz="1500" b="1" dirty="0" smtClean="0">
                <a:latin typeface="Century Schoolbook" panose="02040604050505020304" pitchFamily="18" charset="0"/>
              </a:rPr>
              <a:t>Weak/Immeasurable </a:t>
            </a:r>
            <a:r>
              <a:rPr lang="en-US" sz="1500" b="1" dirty="0">
                <a:latin typeface="Century Schoolbook" panose="02040604050505020304" pitchFamily="18" charset="0"/>
              </a:rPr>
              <a:t>Objective: </a:t>
            </a:r>
            <a:r>
              <a:rPr lang="en-US" sz="1500" dirty="0">
                <a:latin typeface="Century Schoolbook" panose="02040604050505020304" pitchFamily="18" charset="0"/>
              </a:rPr>
              <a:t>Improve computer skills</a:t>
            </a:r>
            <a:r>
              <a:rPr lang="en-US" sz="1500" dirty="0" smtClean="0">
                <a:latin typeface="Century Schoolbook" panose="02040604050505020304" pitchFamily="18" charset="0"/>
              </a:rPr>
              <a:t>.</a:t>
            </a:r>
          </a:p>
          <a:p>
            <a:pPr marL="0" indent="0">
              <a:lnSpc>
                <a:spcPct val="100000"/>
              </a:lnSpc>
              <a:buNone/>
            </a:pPr>
            <a:r>
              <a:rPr lang="en-US" sz="1500" dirty="0" smtClean="0">
                <a:latin typeface="Century Schoolbook" panose="02040604050505020304" pitchFamily="18" charset="0"/>
              </a:rPr>
              <a:t> </a:t>
            </a:r>
            <a:endParaRPr lang="en-US" sz="1500" dirty="0">
              <a:latin typeface="Century Schoolbook" panose="02040604050505020304" pitchFamily="18" charset="0"/>
            </a:endParaRPr>
          </a:p>
          <a:p>
            <a:pPr lvl="1">
              <a:lnSpc>
                <a:spcPct val="100000"/>
              </a:lnSpc>
              <a:buClrTx/>
              <a:buFont typeface="Wingdings" panose="05000000000000000000" pitchFamily="2" charset="2"/>
              <a:buChar char="Ø"/>
            </a:pPr>
            <a:r>
              <a:rPr lang="en-US" sz="1500" b="1" dirty="0">
                <a:latin typeface="Century Schoolbook" panose="02040604050505020304" pitchFamily="18" charset="0"/>
              </a:rPr>
              <a:t>Better Objective: </a:t>
            </a:r>
            <a:r>
              <a:rPr lang="en-US" sz="1500" dirty="0">
                <a:latin typeface="Century Schoolbook" panose="02040604050505020304" pitchFamily="18" charset="0"/>
              </a:rPr>
              <a:t>Improve efficiency in MS Word, </a:t>
            </a:r>
            <a:r>
              <a:rPr lang="en-US" sz="1500" dirty="0" smtClean="0">
                <a:latin typeface="Century Schoolbook" panose="02040604050505020304" pitchFamily="18" charset="0"/>
              </a:rPr>
              <a:t>PowerPoint </a:t>
            </a:r>
            <a:r>
              <a:rPr lang="en-US" sz="1500" dirty="0">
                <a:latin typeface="Century Schoolbook" panose="02040604050505020304" pitchFamily="18" charset="0"/>
              </a:rPr>
              <a:t>and Excel by completing courses offered via Atomic Learning. </a:t>
            </a:r>
          </a:p>
          <a:p>
            <a:pPr lvl="1">
              <a:lnSpc>
                <a:spcPct val="100000"/>
              </a:lnSpc>
              <a:buClrTx/>
              <a:buFont typeface="Wingdings" panose="05000000000000000000" pitchFamily="2" charset="2"/>
              <a:buChar char="Ø"/>
            </a:pPr>
            <a:endParaRPr lang="en-US" sz="1500" dirty="0">
              <a:latin typeface="Century Schoolbook" panose="02040604050505020304" pitchFamily="18" charset="0"/>
            </a:endParaRPr>
          </a:p>
          <a:p>
            <a:pPr marL="457200" lvl="1" indent="-457200">
              <a:lnSpc>
                <a:spcPct val="100000"/>
              </a:lnSpc>
              <a:buClrTx/>
              <a:buAutoNum type="arabicPeriod" startAt="2"/>
            </a:pPr>
            <a:r>
              <a:rPr lang="en-US" sz="1500" b="1" dirty="0" smtClean="0">
                <a:latin typeface="Century Schoolbook" panose="02040604050505020304" pitchFamily="18" charset="0"/>
              </a:rPr>
              <a:t>Weak/Immeasurable </a:t>
            </a:r>
            <a:r>
              <a:rPr lang="en-US" sz="1500" b="1" dirty="0">
                <a:latin typeface="Century Schoolbook" panose="02040604050505020304" pitchFamily="18" charset="0"/>
              </a:rPr>
              <a:t>Objective:</a:t>
            </a:r>
            <a:r>
              <a:rPr lang="en-US" sz="1500" dirty="0">
                <a:latin typeface="Century Schoolbook" panose="02040604050505020304" pitchFamily="18" charset="0"/>
              </a:rPr>
              <a:t> Improve customer service skills</a:t>
            </a:r>
            <a:r>
              <a:rPr lang="en-US" sz="1500" dirty="0" smtClean="0">
                <a:latin typeface="Century Schoolbook" panose="02040604050505020304" pitchFamily="18" charset="0"/>
              </a:rPr>
              <a:t>.</a:t>
            </a:r>
          </a:p>
          <a:p>
            <a:pPr marL="0" lvl="1" indent="0">
              <a:lnSpc>
                <a:spcPct val="100000"/>
              </a:lnSpc>
              <a:buClrTx/>
              <a:buNone/>
            </a:pPr>
            <a:r>
              <a:rPr lang="en-US" sz="1500" dirty="0" smtClean="0">
                <a:latin typeface="Century Schoolbook" panose="02040604050505020304" pitchFamily="18" charset="0"/>
              </a:rPr>
              <a:t> </a:t>
            </a:r>
            <a:endParaRPr lang="en-US" sz="1500" dirty="0">
              <a:latin typeface="Century Schoolbook" panose="02040604050505020304" pitchFamily="18" charset="0"/>
            </a:endParaRPr>
          </a:p>
          <a:p>
            <a:pPr lvl="1">
              <a:lnSpc>
                <a:spcPct val="100000"/>
              </a:lnSpc>
              <a:buClrTx/>
              <a:buFont typeface="Wingdings" panose="05000000000000000000" pitchFamily="2" charset="2"/>
              <a:buChar char="Ø"/>
            </a:pPr>
            <a:r>
              <a:rPr lang="en-US" sz="1500" b="1" dirty="0">
                <a:latin typeface="Century Schoolbook" panose="02040604050505020304" pitchFamily="18" charset="0"/>
              </a:rPr>
              <a:t>Better Objective: </a:t>
            </a:r>
            <a:r>
              <a:rPr lang="en-US" sz="1500" dirty="0">
                <a:latin typeface="Century Schoolbook" panose="02040604050505020304" pitchFamily="18" charset="0"/>
              </a:rPr>
              <a:t>Improve customer service skills by attending customer service, communication and diversity training. </a:t>
            </a:r>
          </a:p>
          <a:p>
            <a:pPr marL="457200" indent="-457200">
              <a:lnSpc>
                <a:spcPct val="100000"/>
              </a:lnSpc>
              <a:buClrTx/>
              <a:buAutoNum type="arabicPeriod"/>
            </a:pPr>
            <a:endParaRPr lang="en-US" sz="1500" dirty="0">
              <a:latin typeface="Century Schoolbook" panose="02040604050505020304" pitchFamily="18" charset="0"/>
            </a:endParaRPr>
          </a:p>
          <a:p>
            <a:pPr marL="0" indent="0">
              <a:lnSpc>
                <a:spcPct val="100000"/>
              </a:lnSpc>
              <a:buClrTx/>
              <a:buNone/>
            </a:pPr>
            <a:r>
              <a:rPr lang="en-US" sz="1500" b="1" dirty="0" smtClean="0">
                <a:latin typeface="Century Schoolbook" panose="02040604050505020304" pitchFamily="18" charset="0"/>
              </a:rPr>
              <a:t>3</a:t>
            </a:r>
            <a:r>
              <a:rPr lang="en-US" sz="1500" dirty="0" smtClean="0">
                <a:latin typeface="Century Schoolbook" panose="02040604050505020304" pitchFamily="18" charset="0"/>
              </a:rPr>
              <a:t>.      </a:t>
            </a:r>
            <a:r>
              <a:rPr lang="en-US" sz="1500" b="1" dirty="0" smtClean="0">
                <a:latin typeface="Century Schoolbook" panose="02040604050505020304" pitchFamily="18" charset="0"/>
              </a:rPr>
              <a:t>Weak/Immeasurable </a:t>
            </a:r>
            <a:r>
              <a:rPr lang="en-US" sz="1500" b="1" dirty="0">
                <a:latin typeface="Century Schoolbook" panose="02040604050505020304" pitchFamily="18" charset="0"/>
              </a:rPr>
              <a:t>Objective</a:t>
            </a:r>
            <a:r>
              <a:rPr lang="en-US" sz="1500" dirty="0">
                <a:latin typeface="Century Schoolbook" panose="02040604050505020304" pitchFamily="18" charset="0"/>
              </a:rPr>
              <a:t>: Improve supervisory skills</a:t>
            </a:r>
            <a:r>
              <a:rPr lang="en-US" sz="1500" dirty="0" smtClean="0">
                <a:latin typeface="Century Schoolbook" panose="02040604050505020304" pitchFamily="18" charset="0"/>
              </a:rPr>
              <a:t>.</a:t>
            </a:r>
          </a:p>
          <a:p>
            <a:pPr marL="0" indent="0">
              <a:lnSpc>
                <a:spcPct val="100000"/>
              </a:lnSpc>
              <a:buClrTx/>
              <a:buNone/>
            </a:pPr>
            <a:endParaRPr lang="en-US" sz="1500" dirty="0">
              <a:latin typeface="Century Schoolbook" panose="02040604050505020304" pitchFamily="18" charset="0"/>
            </a:endParaRPr>
          </a:p>
          <a:p>
            <a:pPr lvl="1">
              <a:lnSpc>
                <a:spcPct val="100000"/>
              </a:lnSpc>
              <a:buClrTx/>
              <a:buFont typeface="Wingdings" panose="05000000000000000000" pitchFamily="2" charset="2"/>
              <a:buChar char="Ø"/>
            </a:pPr>
            <a:r>
              <a:rPr lang="en-US" sz="1500" b="1" dirty="0">
                <a:latin typeface="Century Schoolbook" panose="02040604050505020304" pitchFamily="18" charset="0"/>
              </a:rPr>
              <a:t>Better Objective: </a:t>
            </a:r>
            <a:r>
              <a:rPr lang="en-US" sz="1500" dirty="0">
                <a:latin typeface="Century Schoolbook" panose="02040604050505020304" pitchFamily="18" charset="0"/>
              </a:rPr>
              <a:t>Improve supervisory skills by attending workshops such as “Conflict in the Workplace” and  “The Power of Positive Discipline” as well as other </a:t>
            </a:r>
            <a:r>
              <a:rPr lang="en-US" sz="1500" dirty="0" smtClean="0">
                <a:latin typeface="Century Schoolbook" panose="02040604050505020304" pitchFamily="18" charset="0"/>
              </a:rPr>
              <a:t>training </a:t>
            </a:r>
            <a:r>
              <a:rPr lang="en-US" sz="1500" dirty="0">
                <a:latin typeface="Century Schoolbook" panose="02040604050505020304" pitchFamily="18" charset="0"/>
              </a:rPr>
              <a:t>included in the Leadership and Management program to better understand how to handle employee issues. </a:t>
            </a:r>
            <a:endParaRPr lang="en-US" sz="1500" dirty="0"/>
          </a:p>
        </p:txBody>
      </p:sp>
    </p:spTree>
    <p:extLst>
      <p:ext uri="{BB962C8B-B14F-4D97-AF65-F5344CB8AC3E}">
        <p14:creationId xmlns:p14="http://schemas.microsoft.com/office/powerpoint/2010/main" val="14782859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2260" y="359024"/>
            <a:ext cx="5739479" cy="460449"/>
          </a:xfrm>
        </p:spPr>
        <p:txBody>
          <a:bodyPr/>
          <a:lstStyle/>
          <a:p>
            <a:r>
              <a:rPr lang="en-US" dirty="0"/>
              <a:t>Objectives Should </a:t>
            </a:r>
            <a:r>
              <a:rPr lang="en-US" dirty="0" smtClean="0"/>
              <a:t>Be</a:t>
            </a:r>
            <a:r>
              <a:rPr lang="en-US" dirty="0"/>
              <a:t>:</a:t>
            </a:r>
          </a:p>
        </p:txBody>
      </p:sp>
      <p:sp>
        <p:nvSpPr>
          <p:cNvPr id="4" name="Rectangle 3"/>
          <p:cNvSpPr txBox="1">
            <a:spLocks noChangeArrowheads="1"/>
          </p:cNvSpPr>
          <p:nvPr/>
        </p:nvSpPr>
        <p:spPr>
          <a:xfrm>
            <a:off x="336430" y="819473"/>
            <a:ext cx="8229600" cy="56837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buFont typeface="Wingdings" panose="05000000000000000000" pitchFamily="2" charset="2"/>
              <a:buChar char="Ø"/>
            </a:pPr>
            <a:r>
              <a:rPr lang="en-US" altLang="en-US" dirty="0" smtClean="0"/>
              <a:t>  Documented effectively.</a:t>
            </a:r>
          </a:p>
          <a:p>
            <a:pPr>
              <a:lnSpc>
                <a:spcPct val="100000"/>
              </a:lnSpc>
              <a:buFont typeface="Wingdings" panose="05000000000000000000" pitchFamily="2" charset="2"/>
              <a:buChar char="Ø"/>
            </a:pPr>
            <a:endParaRPr lang="en-US" altLang="en-US" sz="1200" dirty="0" smtClean="0"/>
          </a:p>
          <a:p>
            <a:pPr>
              <a:lnSpc>
                <a:spcPct val="100000"/>
              </a:lnSpc>
              <a:buFont typeface="Wingdings" panose="05000000000000000000" pitchFamily="2" charset="2"/>
              <a:buChar char="Ø"/>
            </a:pPr>
            <a:r>
              <a:rPr lang="en-US" altLang="en-US" dirty="0" smtClean="0"/>
              <a:t>  Established with specific, attainable, realistic, meaningful and measurable short-term and long-term goals.</a:t>
            </a:r>
          </a:p>
          <a:p>
            <a:pPr>
              <a:lnSpc>
                <a:spcPct val="100000"/>
              </a:lnSpc>
              <a:buFont typeface="Wingdings" panose="05000000000000000000" pitchFamily="2" charset="2"/>
              <a:buChar char="Ø"/>
            </a:pPr>
            <a:endParaRPr lang="en-US" altLang="en-US" sz="1200" dirty="0" smtClean="0"/>
          </a:p>
          <a:p>
            <a:pPr>
              <a:lnSpc>
                <a:spcPct val="100000"/>
              </a:lnSpc>
              <a:buFont typeface="Wingdings" panose="05000000000000000000" pitchFamily="2" charset="2"/>
              <a:buChar char="Ø"/>
            </a:pPr>
            <a:r>
              <a:rPr lang="en-US" altLang="en-US" dirty="0" smtClean="0"/>
              <a:t> Tied to the essential job duties listed on the employee’s job description .</a:t>
            </a:r>
          </a:p>
          <a:p>
            <a:pPr>
              <a:lnSpc>
                <a:spcPct val="100000"/>
              </a:lnSpc>
              <a:buFont typeface="Wingdings" panose="05000000000000000000" pitchFamily="2" charset="2"/>
              <a:buChar char="Ø"/>
            </a:pPr>
            <a:endParaRPr lang="en-US" altLang="en-US" sz="1200" dirty="0" smtClean="0"/>
          </a:p>
          <a:p>
            <a:pPr>
              <a:lnSpc>
                <a:spcPct val="100000"/>
              </a:lnSpc>
              <a:buFont typeface="Wingdings" panose="05000000000000000000" pitchFamily="2" charset="2"/>
              <a:buChar char="Ø"/>
            </a:pPr>
            <a:r>
              <a:rPr lang="en-US" altLang="en-US" dirty="0" smtClean="0"/>
              <a:t>  Aligned with the university’s strategic plan and departmental goals.</a:t>
            </a:r>
          </a:p>
          <a:p>
            <a:pPr>
              <a:lnSpc>
                <a:spcPct val="100000"/>
              </a:lnSpc>
              <a:buFont typeface="Wingdings" panose="05000000000000000000" pitchFamily="2" charset="2"/>
              <a:buChar char="Ø"/>
            </a:pPr>
            <a:endParaRPr lang="en-US" altLang="en-US" sz="1400" dirty="0" smtClean="0"/>
          </a:p>
          <a:p>
            <a:pPr>
              <a:lnSpc>
                <a:spcPct val="100000"/>
              </a:lnSpc>
              <a:buFont typeface="Wingdings" panose="05000000000000000000" pitchFamily="2" charset="2"/>
              <a:buChar char="Ø"/>
            </a:pPr>
            <a:r>
              <a:rPr lang="en-US" altLang="en-US" dirty="0" smtClean="0"/>
              <a:t>  Focused on results.</a:t>
            </a:r>
            <a:endParaRPr lang="en-US" altLang="en-US" dirty="0"/>
          </a:p>
        </p:txBody>
      </p:sp>
    </p:spTree>
    <p:extLst>
      <p:ext uri="{BB962C8B-B14F-4D97-AF65-F5344CB8AC3E}">
        <p14:creationId xmlns:p14="http://schemas.microsoft.com/office/powerpoint/2010/main" val="848626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Evaluating Performance Objectives</a:t>
            </a:r>
          </a:p>
        </p:txBody>
      </p:sp>
      <p:sp>
        <p:nvSpPr>
          <p:cNvPr id="4" name="Rectangle 3"/>
          <p:cNvSpPr txBox="1">
            <a:spLocks noChangeArrowheads="1"/>
          </p:cNvSpPr>
          <p:nvPr/>
        </p:nvSpPr>
        <p:spPr>
          <a:xfrm>
            <a:off x="228600" y="1066800"/>
            <a:ext cx="8763000" cy="547566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Wingdings" panose="05000000000000000000" pitchFamily="2" charset="2"/>
              <a:buNone/>
            </a:pPr>
            <a:r>
              <a:rPr lang="en-US" altLang="en-US" sz="2400" dirty="0" smtClean="0"/>
              <a:t>	The following questions will assist you in determining if the performance objectives are effective.</a:t>
            </a:r>
          </a:p>
          <a:p>
            <a:pPr>
              <a:buFont typeface="Wingdings" panose="05000000000000000000" pitchFamily="2" charset="2"/>
              <a:buNone/>
            </a:pPr>
            <a:endParaRPr lang="en-US" altLang="en-US" sz="800" dirty="0" smtClean="0"/>
          </a:p>
          <a:p>
            <a:pPr>
              <a:buFont typeface="Wingdings" panose="05000000000000000000" pitchFamily="2" charset="2"/>
              <a:buChar char="Ø"/>
            </a:pPr>
            <a:r>
              <a:rPr lang="en-US" altLang="en-US" sz="2400" dirty="0" smtClean="0"/>
              <a:t>  Is the objective related to the employee’s job duties as outlined in the job description?</a:t>
            </a:r>
          </a:p>
          <a:p>
            <a:pPr>
              <a:buFont typeface="Wingdings" panose="05000000000000000000" pitchFamily="2" charset="2"/>
              <a:buChar char="Ø"/>
            </a:pPr>
            <a:endParaRPr lang="en-US" altLang="en-US" sz="800" dirty="0" smtClean="0"/>
          </a:p>
          <a:p>
            <a:pPr>
              <a:buFont typeface="Wingdings" panose="05000000000000000000" pitchFamily="2" charset="2"/>
              <a:buChar char="Ø"/>
            </a:pPr>
            <a:r>
              <a:rPr lang="en-US" altLang="en-US" sz="2400" dirty="0" smtClean="0"/>
              <a:t>  Does this objective tie back to the university’s strategic plan and departmental goals?</a:t>
            </a:r>
          </a:p>
          <a:p>
            <a:pPr>
              <a:buFont typeface="Wingdings" panose="05000000000000000000" pitchFamily="2" charset="2"/>
              <a:buChar char="Ø"/>
            </a:pPr>
            <a:endParaRPr lang="en-US" altLang="en-US" sz="800" dirty="0" smtClean="0"/>
          </a:p>
          <a:p>
            <a:pPr>
              <a:buFont typeface="Wingdings" panose="05000000000000000000" pitchFamily="2" charset="2"/>
              <a:buChar char="Ø"/>
            </a:pPr>
            <a:r>
              <a:rPr lang="en-US" altLang="en-US" sz="2400" dirty="0" smtClean="0"/>
              <a:t>  Does the employee have the resources needed to achieve this objective? (i.e. training, equipment, time)</a:t>
            </a:r>
          </a:p>
          <a:p>
            <a:pPr>
              <a:buFont typeface="Wingdings" panose="05000000000000000000" pitchFamily="2" charset="2"/>
              <a:buChar char="Ø"/>
            </a:pPr>
            <a:endParaRPr lang="en-US" altLang="en-US" sz="800" dirty="0" smtClean="0"/>
          </a:p>
          <a:p>
            <a:pPr>
              <a:buFont typeface="Wingdings" panose="05000000000000000000" pitchFamily="2" charset="2"/>
              <a:buChar char="Ø"/>
            </a:pPr>
            <a:r>
              <a:rPr lang="en-US" altLang="en-US" sz="2400" dirty="0" smtClean="0"/>
              <a:t>  Is the final outcome specified with sufficient detail?</a:t>
            </a:r>
          </a:p>
          <a:p>
            <a:pPr>
              <a:buFont typeface="Wingdings" panose="05000000000000000000" pitchFamily="2" charset="2"/>
              <a:buChar char="Ø"/>
            </a:pPr>
            <a:endParaRPr lang="en-US" altLang="en-US" sz="800" dirty="0" smtClean="0"/>
          </a:p>
          <a:p>
            <a:pPr>
              <a:buFont typeface="Wingdings" panose="05000000000000000000" pitchFamily="2" charset="2"/>
              <a:buChar char="Ø"/>
            </a:pPr>
            <a:r>
              <a:rPr lang="en-US" altLang="en-US" sz="2400" dirty="0" smtClean="0"/>
              <a:t>  Is the objective too big (setting the employee up for failure) or too small (not developing the employee for next stage of career)?</a:t>
            </a:r>
          </a:p>
          <a:p>
            <a:pPr>
              <a:buFont typeface="Wingdings" panose="05000000000000000000" pitchFamily="2" charset="2"/>
              <a:buNone/>
            </a:pPr>
            <a:endParaRPr lang="en-US" altLang="en-US" sz="2400" dirty="0"/>
          </a:p>
        </p:txBody>
      </p:sp>
    </p:spTree>
    <p:extLst>
      <p:ext uri="{BB962C8B-B14F-4D97-AF65-F5344CB8AC3E}">
        <p14:creationId xmlns:p14="http://schemas.microsoft.com/office/powerpoint/2010/main" val="1982006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6182" y="241530"/>
            <a:ext cx="6993229" cy="460449"/>
          </a:xfrm>
        </p:spPr>
        <p:txBody>
          <a:bodyPr/>
          <a:lstStyle/>
          <a:p>
            <a:r>
              <a:rPr lang="en-US" dirty="0"/>
              <a:t>Employee </a:t>
            </a:r>
            <a:r>
              <a:rPr lang="en-US" dirty="0" smtClean="0"/>
              <a:t>Self Evaluation</a:t>
            </a:r>
            <a:endParaRPr lang="en-US" dirty="0"/>
          </a:p>
        </p:txBody>
      </p:sp>
      <p:sp>
        <p:nvSpPr>
          <p:cNvPr id="4" name="Rectangle 6"/>
          <p:cNvSpPr txBox="1">
            <a:spLocks noChangeArrowheads="1"/>
          </p:cNvSpPr>
          <p:nvPr/>
        </p:nvSpPr>
        <p:spPr>
          <a:xfrm>
            <a:off x="220562" y="816752"/>
            <a:ext cx="4731828" cy="5854709"/>
          </a:xfrm>
          <a:prstGeom prst="rect">
            <a:avLst/>
          </a:prstGeom>
        </p:spPr>
        <p:txBody>
          <a:bodyPr/>
          <a:lstStyle>
            <a:lvl1pPr marL="342900" indent="-342900" algn="l" rtl="0" eaLnBrk="0" fontAlgn="base" hangingPunct="0">
              <a:spcBef>
                <a:spcPct val="20000"/>
              </a:spcBef>
              <a:spcAft>
                <a:spcPct val="0"/>
              </a:spcAft>
              <a:buChar char="•"/>
              <a:defRPr sz="1500" b="1">
                <a:solidFill>
                  <a:schemeClr val="bg1"/>
                </a:solidFill>
                <a:latin typeface="+mn-lt"/>
                <a:ea typeface="+mn-ea"/>
                <a:cs typeface="+mn-cs"/>
              </a:defRPr>
            </a:lvl1pPr>
            <a:lvl2pPr marL="742950" indent="-285750" algn="l" rtl="0" eaLnBrk="0" fontAlgn="base" hangingPunct="0">
              <a:lnSpc>
                <a:spcPct val="120000"/>
              </a:lnSpc>
              <a:spcBef>
                <a:spcPct val="20000"/>
              </a:spcBef>
              <a:spcAft>
                <a:spcPct val="0"/>
              </a:spcAft>
              <a:buClr>
                <a:schemeClr val="accent1"/>
              </a:buClr>
              <a:buFont typeface="Times"/>
              <a:buChar char="•"/>
              <a:defRPr sz="1400">
                <a:solidFill>
                  <a:schemeClr val="bg1"/>
                </a:solidFill>
                <a:latin typeface="+mn-lt"/>
              </a:defRPr>
            </a:lvl2pPr>
            <a:lvl3pPr marL="1143000" indent="-228600" algn="l" rtl="0" eaLnBrk="0" fontAlgn="base" hangingPunct="0">
              <a:spcBef>
                <a:spcPct val="20000"/>
              </a:spcBef>
              <a:spcAft>
                <a:spcPct val="0"/>
              </a:spcAft>
              <a:buChar char="•"/>
              <a:defRPr sz="1400" b="1">
                <a:solidFill>
                  <a:schemeClr val="bg1"/>
                </a:solidFill>
                <a:latin typeface="+mn-lt"/>
              </a:defRPr>
            </a:lvl3pPr>
            <a:lvl4pPr marL="1600200" indent="-228600" algn="l" rtl="0" eaLnBrk="0" fontAlgn="base" hangingPunct="0">
              <a:spcBef>
                <a:spcPct val="20000"/>
              </a:spcBef>
              <a:spcAft>
                <a:spcPct val="0"/>
              </a:spcAft>
              <a:buFont typeface="Times"/>
              <a:buChar char="•"/>
              <a:defRPr sz="1400">
                <a:solidFill>
                  <a:schemeClr val="bg1"/>
                </a:solidFill>
                <a:latin typeface="+mn-lt"/>
              </a:defRPr>
            </a:lvl4pPr>
            <a:lvl5pPr marL="2057400" indent="-228600" algn="l" rtl="0" eaLnBrk="0" fontAlgn="base" hangingPunct="0">
              <a:spcBef>
                <a:spcPct val="20000"/>
              </a:spcBef>
              <a:spcAft>
                <a:spcPct val="0"/>
              </a:spcAft>
              <a:buChar char="-"/>
              <a:defRPr sz="1400">
                <a:solidFill>
                  <a:schemeClr val="bg1"/>
                </a:solidFill>
                <a:latin typeface="+mn-lt"/>
              </a:defRPr>
            </a:lvl5pPr>
            <a:lvl6pPr marL="2514600" indent="-228600" algn="l" rtl="0" eaLnBrk="1" fontAlgn="base" hangingPunct="1">
              <a:spcBef>
                <a:spcPct val="20000"/>
              </a:spcBef>
              <a:spcAft>
                <a:spcPct val="0"/>
              </a:spcAft>
              <a:buChar char="-"/>
              <a:defRPr sz="1400">
                <a:solidFill>
                  <a:schemeClr val="bg1"/>
                </a:solidFill>
                <a:latin typeface="+mn-lt"/>
              </a:defRPr>
            </a:lvl6pPr>
            <a:lvl7pPr marL="2971800" indent="-228600" algn="l" rtl="0" eaLnBrk="1" fontAlgn="base" hangingPunct="1">
              <a:spcBef>
                <a:spcPct val="20000"/>
              </a:spcBef>
              <a:spcAft>
                <a:spcPct val="0"/>
              </a:spcAft>
              <a:buChar char="-"/>
              <a:defRPr sz="1400">
                <a:solidFill>
                  <a:schemeClr val="bg1"/>
                </a:solidFill>
                <a:latin typeface="+mn-lt"/>
              </a:defRPr>
            </a:lvl7pPr>
            <a:lvl8pPr marL="3429000" indent="-228600" algn="l" rtl="0" eaLnBrk="1" fontAlgn="base" hangingPunct="1">
              <a:spcBef>
                <a:spcPct val="20000"/>
              </a:spcBef>
              <a:spcAft>
                <a:spcPct val="0"/>
              </a:spcAft>
              <a:buChar char="-"/>
              <a:defRPr sz="1400">
                <a:solidFill>
                  <a:schemeClr val="bg1"/>
                </a:solidFill>
                <a:latin typeface="+mn-lt"/>
              </a:defRPr>
            </a:lvl8pPr>
            <a:lvl9pPr marL="3886200" indent="-228600" algn="l" rtl="0" eaLnBrk="1" fontAlgn="base" hangingPunct="1">
              <a:spcBef>
                <a:spcPct val="20000"/>
              </a:spcBef>
              <a:spcAft>
                <a:spcPct val="0"/>
              </a:spcAft>
              <a:buChar char="-"/>
              <a:defRPr sz="1400">
                <a:solidFill>
                  <a:schemeClr val="bg1"/>
                </a:solidFill>
                <a:latin typeface="+mn-lt"/>
              </a:defRPr>
            </a:lvl9pPr>
          </a:lstStyle>
          <a:p>
            <a:pPr>
              <a:buFont typeface="Wingdings" panose="05000000000000000000" pitchFamily="2" charset="2"/>
              <a:buChar char="Ø"/>
              <a:defRPr/>
            </a:pPr>
            <a:r>
              <a:rPr lang="en-US" altLang="en-US" sz="2800" b="0" kern="0" dirty="0" smtClean="0">
                <a:solidFill>
                  <a:schemeClr val="tx1"/>
                </a:solidFill>
              </a:rPr>
              <a:t>Encourage employees to participate.</a:t>
            </a:r>
          </a:p>
          <a:p>
            <a:pPr>
              <a:buFont typeface="Wingdings" panose="05000000000000000000" pitchFamily="2" charset="2"/>
              <a:buChar char="Ø"/>
              <a:defRPr/>
            </a:pPr>
            <a:endParaRPr lang="en-US" altLang="en-US" sz="2000" b="0" kern="0" dirty="0" smtClean="0">
              <a:solidFill>
                <a:schemeClr val="tx1"/>
              </a:solidFill>
            </a:endParaRPr>
          </a:p>
          <a:p>
            <a:pPr>
              <a:buFont typeface="Wingdings" panose="05000000000000000000" pitchFamily="2" charset="2"/>
              <a:buChar char="Ø"/>
              <a:defRPr/>
            </a:pPr>
            <a:r>
              <a:rPr lang="en-US" altLang="en-US" sz="2800" b="0" kern="0" dirty="0" smtClean="0">
                <a:solidFill>
                  <a:schemeClr val="tx1"/>
                </a:solidFill>
              </a:rPr>
              <a:t>Ask employees to be thinking about new goals  to share with supervisor during evaluation meeting.</a:t>
            </a:r>
          </a:p>
          <a:p>
            <a:pPr>
              <a:buFont typeface="Wingdings" panose="05000000000000000000" pitchFamily="2" charset="2"/>
              <a:buChar char="Ø"/>
              <a:defRPr/>
            </a:pPr>
            <a:endParaRPr lang="en-US" altLang="en-US" sz="2000" b="0" kern="0" dirty="0" smtClean="0">
              <a:solidFill>
                <a:schemeClr val="tx1"/>
              </a:solidFill>
            </a:endParaRPr>
          </a:p>
          <a:p>
            <a:pPr>
              <a:buFont typeface="Wingdings" panose="05000000000000000000" pitchFamily="2" charset="2"/>
              <a:buChar char="Ø"/>
              <a:defRPr/>
            </a:pPr>
            <a:r>
              <a:rPr lang="en-US" altLang="en-US" sz="2800" b="0" kern="0" dirty="0" smtClean="0">
                <a:solidFill>
                  <a:schemeClr val="tx1"/>
                </a:solidFill>
              </a:rPr>
              <a:t>Ask the employee to go over objectives from his or her last evaluation so that they will be prepared to discuss their achievements.</a:t>
            </a:r>
            <a:endParaRPr lang="en-US" altLang="en-US" sz="2800" kern="0" dirty="0" smtClean="0">
              <a:solidFill>
                <a:schemeClr val="tx1"/>
              </a:solidFill>
            </a:endParaRPr>
          </a:p>
        </p:txBody>
      </p:sp>
      <p:pic>
        <p:nvPicPr>
          <p:cNvPr id="6" name="Picture 2" descr="http://freekick.files.wordpress.com/2007/05/catandmirr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1476" y="1538911"/>
            <a:ext cx="3512192" cy="3548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0285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2417" y="305924"/>
            <a:ext cx="8168840" cy="460449"/>
          </a:xfrm>
        </p:spPr>
        <p:txBody>
          <a:bodyPr/>
          <a:lstStyle/>
          <a:p>
            <a:r>
              <a:rPr lang="en-US" sz="3600" dirty="0" smtClean="0"/>
              <a:t>Supervisor Evaluation of Employee</a:t>
            </a:r>
            <a:endParaRPr lang="en-US" sz="3600" dirty="0"/>
          </a:p>
        </p:txBody>
      </p:sp>
      <p:pic>
        <p:nvPicPr>
          <p:cNvPr id="4" name="Picture 8" descr="http://www.skiatookschools.org/wordpress/wp-content/uploads/2012/08/report_car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6676" y="1181346"/>
            <a:ext cx="6263652" cy="462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892110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1322</TotalTime>
  <Words>3170</Words>
  <Application>Microsoft Office PowerPoint</Application>
  <PresentationFormat>On-screen Show (4:3)</PresentationFormat>
  <Paragraphs>340</Paragraphs>
  <Slides>45</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45</vt:i4>
      </vt:variant>
    </vt:vector>
  </HeadingPairs>
  <TitlesOfParts>
    <vt:vector size="54" baseType="lpstr">
      <vt:lpstr>Arial</vt:lpstr>
      <vt:lpstr>Calibri</vt:lpstr>
      <vt:lpstr>Century Schoolbook</vt:lpstr>
      <vt:lpstr>Tahoma</vt:lpstr>
      <vt:lpstr>Times New Roman</vt:lpstr>
      <vt:lpstr>Wingdings</vt:lpstr>
      <vt:lpstr>Office Theme</vt:lpstr>
      <vt:lpstr>Custom Design</vt:lpstr>
      <vt:lpstr>1_Custom Design</vt:lpstr>
      <vt:lpstr>Managing &amp; Evaluating Staff</vt:lpstr>
      <vt:lpstr>Performance Evaluation Purpose</vt:lpstr>
      <vt:lpstr>Supervisor Creates Objectives</vt:lpstr>
      <vt:lpstr>PURPOSE FOR CREATING OBJECTIVES</vt:lpstr>
      <vt:lpstr>Objectives Examples</vt:lpstr>
      <vt:lpstr>Objectives Should Be:</vt:lpstr>
      <vt:lpstr>Evaluating Performance Objectives</vt:lpstr>
      <vt:lpstr>Employee Self Evaluation</vt:lpstr>
      <vt:lpstr>Supervisor Evaluation of Employee</vt:lpstr>
      <vt:lpstr>Avoid Biased Ratings</vt:lpstr>
      <vt:lpstr>Values and Perceptions</vt:lpstr>
      <vt:lpstr>Base the rating on:</vt:lpstr>
      <vt:lpstr>Evaluation Review Meeting</vt:lpstr>
      <vt:lpstr>Top Tips for Conducting Successful Performance Evaluations</vt:lpstr>
      <vt:lpstr>Top Tips for Conducting Successful Performance Evaluations</vt:lpstr>
      <vt:lpstr>Top Tips for Conducting Successful Performance Evaluations</vt:lpstr>
      <vt:lpstr>Top Tips for Conducting Successful Performance Evaluations</vt:lpstr>
      <vt:lpstr>Top Tips for Conducting Successful Performance Evaluations</vt:lpstr>
      <vt:lpstr>Take an Interest</vt:lpstr>
      <vt:lpstr>Top Tips for Conducting Successful Performance Evaluations</vt:lpstr>
      <vt:lpstr>Top Tips for Conducting Successful Performance Evaluations</vt:lpstr>
      <vt:lpstr>Top Tips for Conducting Successful Performance Evaluations</vt:lpstr>
      <vt:lpstr>Top Tips for Conducting Successful Performance Evaluations</vt:lpstr>
      <vt:lpstr>Top Tips for Conducting Successful Performance Evaluations</vt:lpstr>
      <vt:lpstr>Handling Employee Behaviors </vt:lpstr>
      <vt:lpstr>Handling Employee Behaviors</vt:lpstr>
      <vt:lpstr>Handling Employee Behaviors</vt:lpstr>
      <vt:lpstr>After A Successful Evaluation</vt:lpstr>
      <vt:lpstr>Legal Considerations</vt:lpstr>
      <vt:lpstr>Group Participation</vt:lpstr>
      <vt:lpstr>Special Situations</vt:lpstr>
      <vt:lpstr>Special Situations</vt:lpstr>
      <vt:lpstr>Special Situations </vt:lpstr>
      <vt:lpstr>Special Situations </vt:lpstr>
      <vt:lpstr>Diffusing an Angry Employee- Method One</vt:lpstr>
      <vt:lpstr>Diffusing an Angry Employee- Method One</vt:lpstr>
      <vt:lpstr>Diffusing an Angry Employee- Method One</vt:lpstr>
      <vt:lpstr>Diffusing an Angry Employee- Method One</vt:lpstr>
      <vt:lpstr>Diffusing an Angry Employee- Method One</vt:lpstr>
      <vt:lpstr>Diffusing an Angry Employee- Method Two</vt:lpstr>
      <vt:lpstr>Diffusing an Angry Employee- Method Two</vt:lpstr>
      <vt:lpstr>Diffusing an Angry Employee- Method Two</vt:lpstr>
      <vt:lpstr>Diffusing an Angry Employee- Method Two</vt:lpstr>
      <vt:lpstr>Diffusing an Angry Employee- Method Two</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Anne Blankenship</cp:lastModifiedBy>
  <cp:revision>80</cp:revision>
  <cp:lastPrinted>2017-05-01T20:20:08Z</cp:lastPrinted>
  <dcterms:created xsi:type="dcterms:W3CDTF">2016-08-03T17:54:22Z</dcterms:created>
  <dcterms:modified xsi:type="dcterms:W3CDTF">2017-10-02T21:02:34Z</dcterms:modified>
</cp:coreProperties>
</file>